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6"/>
  </p:notesMasterIdLst>
  <p:handoutMasterIdLst>
    <p:handoutMasterId r:id="rId147"/>
  </p:handoutMasterIdLst>
  <p:sldIdLst>
    <p:sldId id="339" r:id="rId2"/>
    <p:sldId id="438" r:id="rId3"/>
    <p:sldId id="439" r:id="rId4"/>
    <p:sldId id="440" r:id="rId5"/>
    <p:sldId id="441" r:id="rId6"/>
    <p:sldId id="454" r:id="rId7"/>
    <p:sldId id="442" r:id="rId8"/>
    <p:sldId id="443" r:id="rId9"/>
    <p:sldId id="444" r:id="rId10"/>
    <p:sldId id="445" r:id="rId11"/>
    <p:sldId id="446" r:id="rId12"/>
    <p:sldId id="447" r:id="rId13"/>
    <p:sldId id="342" r:id="rId14"/>
    <p:sldId id="448" r:id="rId15"/>
    <p:sldId id="449" r:id="rId16"/>
    <p:sldId id="450" r:id="rId17"/>
    <p:sldId id="348" r:id="rId18"/>
    <p:sldId id="343" r:id="rId19"/>
    <p:sldId id="344" r:id="rId20"/>
    <p:sldId id="345" r:id="rId21"/>
    <p:sldId id="451" r:id="rId22"/>
    <p:sldId id="346" r:id="rId23"/>
    <p:sldId id="452" r:id="rId24"/>
    <p:sldId id="349" r:id="rId25"/>
    <p:sldId id="350" r:id="rId26"/>
    <p:sldId id="347" r:id="rId27"/>
    <p:sldId id="353" r:id="rId28"/>
    <p:sldId id="351" r:id="rId29"/>
    <p:sldId id="453" r:id="rId30"/>
    <p:sldId id="352" r:id="rId31"/>
    <p:sldId id="354" r:id="rId32"/>
    <p:sldId id="355" r:id="rId33"/>
    <p:sldId id="356" r:id="rId34"/>
    <p:sldId id="357" r:id="rId35"/>
    <p:sldId id="455" r:id="rId36"/>
    <p:sldId id="358" r:id="rId37"/>
    <p:sldId id="456" r:id="rId38"/>
    <p:sldId id="359" r:id="rId39"/>
    <p:sldId id="458" r:id="rId40"/>
    <p:sldId id="360" r:id="rId41"/>
    <p:sldId id="459" r:id="rId42"/>
    <p:sldId id="361" r:id="rId43"/>
    <p:sldId id="460" r:id="rId44"/>
    <p:sldId id="461" r:id="rId45"/>
    <p:sldId id="362" r:id="rId46"/>
    <p:sldId id="462" r:id="rId47"/>
    <p:sldId id="463" r:id="rId48"/>
    <p:sldId id="464" r:id="rId49"/>
    <p:sldId id="465" r:id="rId50"/>
    <p:sldId id="363" r:id="rId51"/>
    <p:sldId id="466" r:id="rId52"/>
    <p:sldId id="364" r:id="rId53"/>
    <p:sldId id="467" r:id="rId54"/>
    <p:sldId id="468" r:id="rId55"/>
    <p:sldId id="365" r:id="rId56"/>
    <p:sldId id="366" r:id="rId57"/>
    <p:sldId id="367" r:id="rId58"/>
    <p:sldId id="368" r:id="rId59"/>
    <p:sldId id="369" r:id="rId60"/>
    <p:sldId id="469" r:id="rId61"/>
    <p:sldId id="470" r:id="rId62"/>
    <p:sldId id="471" r:id="rId63"/>
    <p:sldId id="370" r:id="rId64"/>
    <p:sldId id="371" r:id="rId65"/>
    <p:sldId id="472" r:id="rId66"/>
    <p:sldId id="372" r:id="rId67"/>
    <p:sldId id="373" r:id="rId68"/>
    <p:sldId id="473" r:id="rId69"/>
    <p:sldId id="474" r:id="rId70"/>
    <p:sldId id="475" r:id="rId71"/>
    <p:sldId id="374" r:id="rId72"/>
    <p:sldId id="375" r:id="rId73"/>
    <p:sldId id="376" r:id="rId74"/>
    <p:sldId id="476" r:id="rId75"/>
    <p:sldId id="377" r:id="rId76"/>
    <p:sldId id="378" r:id="rId77"/>
    <p:sldId id="379" r:id="rId78"/>
    <p:sldId id="380" r:id="rId79"/>
    <p:sldId id="477" r:id="rId80"/>
    <p:sldId id="478" r:id="rId81"/>
    <p:sldId id="381" r:id="rId82"/>
    <p:sldId id="479" r:id="rId83"/>
    <p:sldId id="382" r:id="rId84"/>
    <p:sldId id="480" r:id="rId85"/>
    <p:sldId id="383" r:id="rId86"/>
    <p:sldId id="481" r:id="rId87"/>
    <p:sldId id="482" r:id="rId88"/>
    <p:sldId id="384" r:id="rId89"/>
    <p:sldId id="385" r:id="rId90"/>
    <p:sldId id="388" r:id="rId91"/>
    <p:sldId id="389" r:id="rId92"/>
    <p:sldId id="390" r:id="rId93"/>
    <p:sldId id="391" r:id="rId94"/>
    <p:sldId id="392" r:id="rId95"/>
    <p:sldId id="483" r:id="rId96"/>
    <p:sldId id="393" r:id="rId97"/>
    <p:sldId id="394" r:id="rId98"/>
    <p:sldId id="484" r:id="rId99"/>
    <p:sldId id="395" r:id="rId100"/>
    <p:sldId id="396" r:id="rId101"/>
    <p:sldId id="486" r:id="rId102"/>
    <p:sldId id="485" r:id="rId103"/>
    <p:sldId id="397" r:id="rId104"/>
    <p:sldId id="398" r:id="rId105"/>
    <p:sldId id="487" r:id="rId106"/>
    <p:sldId id="488" r:id="rId107"/>
    <p:sldId id="491" r:id="rId108"/>
    <p:sldId id="399" r:id="rId109"/>
    <p:sldId id="489" r:id="rId110"/>
    <p:sldId id="490" r:id="rId111"/>
    <p:sldId id="492" r:id="rId112"/>
    <p:sldId id="493" r:id="rId113"/>
    <p:sldId id="400" r:id="rId114"/>
    <p:sldId id="401" r:id="rId115"/>
    <p:sldId id="402" r:id="rId116"/>
    <p:sldId id="403" r:id="rId117"/>
    <p:sldId id="495" r:id="rId118"/>
    <p:sldId id="404" r:id="rId119"/>
    <p:sldId id="494" r:id="rId120"/>
    <p:sldId id="405" r:id="rId121"/>
    <p:sldId id="406" r:id="rId122"/>
    <p:sldId id="496" r:id="rId123"/>
    <p:sldId id="407" r:id="rId124"/>
    <p:sldId id="408" r:id="rId125"/>
    <p:sldId id="409" r:id="rId126"/>
    <p:sldId id="410" r:id="rId127"/>
    <p:sldId id="411" r:id="rId128"/>
    <p:sldId id="412" r:id="rId129"/>
    <p:sldId id="431" r:id="rId130"/>
    <p:sldId id="432" r:id="rId131"/>
    <p:sldId id="433" r:id="rId132"/>
    <p:sldId id="434" r:id="rId133"/>
    <p:sldId id="497" r:id="rId134"/>
    <p:sldId id="435" r:id="rId135"/>
    <p:sldId id="436" r:id="rId136"/>
    <p:sldId id="498" r:id="rId137"/>
    <p:sldId id="499" r:id="rId138"/>
    <p:sldId id="419" r:id="rId139"/>
    <p:sldId id="420" r:id="rId140"/>
    <p:sldId id="421" r:id="rId141"/>
    <p:sldId id="501" r:id="rId142"/>
    <p:sldId id="500" r:id="rId143"/>
    <p:sldId id="502" r:id="rId144"/>
    <p:sldId id="437" r:id="rId14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99"/>
    <a:srgbClr val="D60093"/>
    <a:srgbClr val="6600FF"/>
    <a:srgbClr val="0066FF"/>
    <a:srgbClr val="F2644C"/>
    <a:srgbClr val="0065B0"/>
    <a:srgbClr val="FF0505"/>
    <a:srgbClr val="EA0000"/>
    <a:srgbClr val="444444"/>
    <a:srgbClr val="0FC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33" autoAdjust="0"/>
    <p:restoredTop sz="99548" autoAdjust="0"/>
  </p:normalViewPr>
  <p:slideViewPr>
    <p:cSldViewPr>
      <p:cViewPr varScale="1">
        <p:scale>
          <a:sx n="98" d="100"/>
          <a:sy n="98" d="100"/>
        </p:scale>
        <p:origin x="426" y="84"/>
      </p:cViewPr>
      <p:guideLst>
        <p:guide orient="horz" pos="162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53" d="100"/>
          <a:sy n="53" d="100"/>
        </p:scale>
        <p:origin x="-294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presProps" Target="presProps.xml"/><Relationship Id="rId15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image" Target="../media/image32.emf"/><Relationship Id="rId6" Type="http://schemas.openxmlformats.org/officeDocument/2006/relationships/image" Target="../media/image37.emf"/><Relationship Id="rId5" Type="http://schemas.openxmlformats.org/officeDocument/2006/relationships/image" Target="../media/image36.emf"/><Relationship Id="rId4" Type="http://schemas.openxmlformats.org/officeDocument/2006/relationships/image" Target="../media/image35.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image" Target="../media/image38.emf"/><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JM"/>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2BABB2A-1528-4AAF-9A21-F4370666C7B2}" type="datetimeFigureOut">
              <a:rPr lang="en-JM" smtClean="0"/>
              <a:pPr/>
              <a:t>26/04/2020</a:t>
            </a:fld>
            <a:endParaRPr lang="en-JM"/>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JM"/>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338927C-AB49-450F-8967-4AD52E2DC3DA}" type="slidenum">
              <a:rPr lang="en-JM" smtClean="0"/>
              <a:pPr/>
              <a:t>‹#›</a:t>
            </a:fld>
            <a:endParaRPr lang="en-JM"/>
          </a:p>
        </p:txBody>
      </p:sp>
    </p:spTree>
    <p:extLst>
      <p:ext uri="{BB962C8B-B14F-4D97-AF65-F5344CB8AC3E}">
        <p14:creationId xmlns:p14="http://schemas.microsoft.com/office/powerpoint/2010/main" val="3527517831"/>
      </p:ext>
    </p:extLst>
  </p:cSld>
  <p:clrMap bg1="lt1" tx1="dk1" bg2="lt2" tx2="dk2" accent1="accent1" accent2="accent2" accent3="accent3" accent4="accent4" accent5="accent5" accent6="accent6" hlink="hlink" folHlink="folHlink"/>
</p:handoutMaster>
</file>

<file path=ppt/media/image25.png>
</file>

<file path=ppt/media/image27.jpeg>
</file>

<file path=ppt/media/image3.png>
</file>

<file path=ppt/media/image30.png>
</file>

<file path=ppt/media/image4.png>
</file>

<file path=ppt/media/image5.png>
</file>

<file path=ppt/media/image6.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JM"/>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6190015-6979-4CAF-87BC-D33F74A1F261}" type="datetimeFigureOut">
              <a:rPr lang="en-JM" smtClean="0"/>
              <a:pPr/>
              <a:t>26/04/2020</a:t>
            </a:fld>
            <a:endParaRPr lang="en-JM"/>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JM"/>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JM"/>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9CA0D8-6577-48B2-BA77-88519BAFBFDA}" type="slidenum">
              <a:rPr lang="en-JM" smtClean="0"/>
              <a:pPr/>
              <a:t>‹#›</a:t>
            </a:fld>
            <a:endParaRPr lang="en-JM"/>
          </a:p>
        </p:txBody>
      </p:sp>
    </p:spTree>
    <p:extLst>
      <p:ext uri="{BB962C8B-B14F-4D97-AF65-F5344CB8AC3E}">
        <p14:creationId xmlns:p14="http://schemas.microsoft.com/office/powerpoint/2010/main" val="1591203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35AF454-C1DB-447C-9EEC-A5F3AC4DF9C4}" type="slidenum">
              <a:rPr lang="zh-CN" altLang="en-US" smtClean="0"/>
              <a:t>1</a:t>
            </a:fld>
            <a:endParaRPr lang="zh-CN" altLang="en-US"/>
          </a:p>
        </p:txBody>
      </p:sp>
    </p:spTree>
    <p:extLst>
      <p:ext uri="{BB962C8B-B14F-4D97-AF65-F5344CB8AC3E}">
        <p14:creationId xmlns:p14="http://schemas.microsoft.com/office/powerpoint/2010/main" val="926688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35AF454-C1DB-447C-9EEC-A5F3AC4DF9C4}" type="slidenum">
              <a:rPr lang="zh-CN" altLang="en-US" smtClean="0">
                <a:solidFill>
                  <a:prstClr val="black"/>
                </a:solidFill>
              </a:rPr>
              <a:pPr/>
              <a:t>144</a:t>
            </a:fld>
            <a:endParaRPr lang="zh-CN" altLang="en-US">
              <a:solidFill>
                <a:prstClr val="black"/>
              </a:solidFill>
            </a:endParaRPr>
          </a:p>
        </p:txBody>
      </p:sp>
    </p:spTree>
    <p:extLst>
      <p:ext uri="{BB962C8B-B14F-4D97-AF65-F5344CB8AC3E}">
        <p14:creationId xmlns:p14="http://schemas.microsoft.com/office/powerpoint/2010/main" val="41197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4" name="矩形 3"/>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0C0"/>
                </a:solidFill>
              </a:defRPr>
            </a:lvl1p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ile &amp;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0C0"/>
                </a:solidFill>
              </a:defRPr>
            </a:lvl1p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dirty="0"/>
          </a:p>
        </p:txBody>
      </p:sp>
      <p:sp>
        <p:nvSpPr>
          <p:cNvPr id="8" name="内容占位符 7"/>
          <p:cNvSpPr>
            <a:spLocks noGrp="1"/>
          </p:cNvSpPr>
          <p:nvPr>
            <p:ph sz="quarter" idx="13"/>
          </p:nvPr>
        </p:nvSpPr>
        <p:spPr>
          <a:xfrm>
            <a:off x="457200" y="1043658"/>
            <a:ext cx="8229600" cy="3661691"/>
          </a:xfrm>
          <a:prstGeom prst="rect">
            <a:avLst/>
          </a:prstGeom>
        </p:spPr>
        <p:txBody>
          <a:bodyPr/>
          <a:lstStyle>
            <a:lvl1pPr marL="0" indent="0">
              <a:buNone/>
              <a:defRPr sz="2400"/>
            </a:lvl1pPr>
            <a:lvl2pPr>
              <a:defRPr sz="2000"/>
            </a:lvl2pPr>
            <a:lvl3pPr>
              <a:defRPr sz="1800"/>
            </a:lvl3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13546982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dirty="0"/>
          </a:p>
        </p:txBody>
      </p:sp>
      <p:sp>
        <p:nvSpPr>
          <p:cNvPr id="30" name="Picture Placeholder 29"/>
          <p:cNvSpPr>
            <a:spLocks noGrp="1"/>
          </p:cNvSpPr>
          <p:nvPr>
            <p:ph type="pic" sz="quarter" idx="13"/>
          </p:nvPr>
        </p:nvSpPr>
        <p:spPr>
          <a:xfrm>
            <a:off x="533400" y="1200150"/>
            <a:ext cx="1828800" cy="1518666"/>
          </a:xfrm>
          <a:prstGeom prst="rect">
            <a:avLst/>
          </a:prstGeom>
        </p:spPr>
        <p:txBody>
          <a:bodyPr>
            <a:normAutofit/>
          </a:bodyPr>
          <a:lstStyle>
            <a:lvl1pPr marL="0" indent="0" algn="ctr">
              <a:buFontTx/>
              <a:buNone/>
              <a:defRPr sz="1400"/>
            </a:lvl1pPr>
          </a:lstStyle>
          <a:p>
            <a:endParaRPr lang="en-JM" dirty="0"/>
          </a:p>
        </p:txBody>
      </p:sp>
      <p:sp>
        <p:nvSpPr>
          <p:cNvPr id="32" name="Picture Placeholder 29"/>
          <p:cNvSpPr>
            <a:spLocks noGrp="1"/>
          </p:cNvSpPr>
          <p:nvPr>
            <p:ph type="pic" sz="quarter" idx="14"/>
          </p:nvPr>
        </p:nvSpPr>
        <p:spPr>
          <a:xfrm>
            <a:off x="2590800" y="1200150"/>
            <a:ext cx="1828800" cy="1518666"/>
          </a:xfrm>
          <a:prstGeom prst="rect">
            <a:avLst/>
          </a:prstGeom>
        </p:spPr>
        <p:txBody>
          <a:bodyPr>
            <a:normAutofit/>
          </a:bodyPr>
          <a:lstStyle>
            <a:lvl1pPr marL="0" indent="0" algn="ctr">
              <a:buFontTx/>
              <a:buNone/>
              <a:defRPr sz="1400"/>
            </a:lvl1pPr>
          </a:lstStyle>
          <a:p>
            <a:endParaRPr lang="en-JM"/>
          </a:p>
        </p:txBody>
      </p:sp>
      <p:sp>
        <p:nvSpPr>
          <p:cNvPr id="34" name="Picture Placeholder 29"/>
          <p:cNvSpPr>
            <a:spLocks noGrp="1"/>
          </p:cNvSpPr>
          <p:nvPr>
            <p:ph type="pic" sz="quarter" idx="15"/>
          </p:nvPr>
        </p:nvSpPr>
        <p:spPr>
          <a:xfrm>
            <a:off x="4648200" y="1200150"/>
            <a:ext cx="1828800" cy="1518666"/>
          </a:xfrm>
          <a:prstGeom prst="rect">
            <a:avLst/>
          </a:prstGeom>
        </p:spPr>
        <p:txBody>
          <a:bodyPr>
            <a:normAutofit/>
          </a:bodyPr>
          <a:lstStyle>
            <a:lvl1pPr marL="0" indent="0" algn="ctr">
              <a:buFontTx/>
              <a:buNone/>
              <a:defRPr sz="1400"/>
            </a:lvl1pPr>
          </a:lstStyle>
          <a:p>
            <a:endParaRPr lang="en-JM"/>
          </a:p>
        </p:txBody>
      </p:sp>
      <p:sp>
        <p:nvSpPr>
          <p:cNvPr id="36" name="Picture Placeholder 29"/>
          <p:cNvSpPr>
            <a:spLocks noGrp="1"/>
          </p:cNvSpPr>
          <p:nvPr>
            <p:ph type="pic" sz="quarter" idx="16"/>
          </p:nvPr>
        </p:nvSpPr>
        <p:spPr>
          <a:xfrm>
            <a:off x="6705600" y="1200150"/>
            <a:ext cx="1828800" cy="1518666"/>
          </a:xfrm>
          <a:prstGeom prst="rect">
            <a:avLst/>
          </a:prstGeom>
        </p:spPr>
        <p:txBody>
          <a:bodyPr>
            <a:normAutofit/>
          </a:bodyPr>
          <a:lstStyle>
            <a:lvl1pPr marL="0" indent="0" algn="ctr">
              <a:buFontTx/>
              <a:buNone/>
              <a:defRPr sz="1400"/>
            </a:lvl1pPr>
          </a:lstStyle>
          <a:p>
            <a:endParaRPr lang="en-JM"/>
          </a:p>
        </p:txBody>
      </p:sp>
      <p:sp>
        <p:nvSpPr>
          <p:cNvPr id="39" name="Content Placeholder 37"/>
          <p:cNvSpPr>
            <a:spLocks noGrp="1"/>
          </p:cNvSpPr>
          <p:nvPr>
            <p:ph sz="quarter" idx="18"/>
          </p:nvPr>
        </p:nvSpPr>
        <p:spPr>
          <a:xfrm>
            <a:off x="2514600" y="3238500"/>
            <a:ext cx="1901952" cy="323850"/>
          </a:xfrm>
          <a:prstGeom prst="rect">
            <a:avLst/>
          </a:prstGeom>
        </p:spPr>
        <p:txBody>
          <a:bodyPr>
            <a:noAutofit/>
          </a:bodyPr>
          <a:lstStyle>
            <a:lvl1pPr>
              <a:buNone/>
              <a:defRPr sz="1600">
                <a:latin typeface="Bebas Neue" pitchFamily="34" charset="0"/>
              </a:defRPr>
            </a:lvl1pPr>
            <a:lvl2pPr>
              <a:defRPr sz="1600"/>
            </a:lvl2pPr>
            <a:lvl3pPr>
              <a:defRPr sz="1600"/>
            </a:lvl3pPr>
            <a:lvl4pPr>
              <a:defRPr sz="1600"/>
            </a:lvl4pPr>
            <a:lvl5pPr algn="ctr">
              <a:buNone/>
              <a:defRPr sz="1600"/>
            </a:lvl5pPr>
          </a:lstStyle>
          <a:p>
            <a:pPr lvl="0"/>
            <a:endParaRPr lang="en-JM" dirty="0"/>
          </a:p>
        </p:txBody>
      </p:sp>
      <p:sp>
        <p:nvSpPr>
          <p:cNvPr id="40" name="Content Placeholder 37"/>
          <p:cNvSpPr>
            <a:spLocks noGrp="1"/>
          </p:cNvSpPr>
          <p:nvPr>
            <p:ph sz="quarter" idx="19"/>
          </p:nvPr>
        </p:nvSpPr>
        <p:spPr>
          <a:xfrm>
            <a:off x="4572000" y="3238500"/>
            <a:ext cx="1901952" cy="323850"/>
          </a:xfrm>
          <a:prstGeom prst="rect">
            <a:avLst/>
          </a:prstGeom>
        </p:spPr>
        <p:txBody>
          <a:bodyPr>
            <a:noAutofit/>
          </a:bodyPr>
          <a:lstStyle>
            <a:lvl1pPr>
              <a:buNone/>
              <a:defRPr sz="1600">
                <a:latin typeface="Bebas Neue" pitchFamily="34" charset="0"/>
              </a:defRPr>
            </a:lvl1pPr>
            <a:lvl2pPr>
              <a:defRPr sz="1600"/>
            </a:lvl2pPr>
            <a:lvl3pPr>
              <a:defRPr sz="1600"/>
            </a:lvl3pPr>
            <a:lvl4pPr>
              <a:defRPr sz="1600"/>
            </a:lvl4pPr>
            <a:lvl5pPr algn="ctr">
              <a:buNone/>
              <a:defRPr sz="1600"/>
            </a:lvl5pPr>
          </a:lstStyle>
          <a:p>
            <a:pPr lvl="0"/>
            <a:endParaRPr lang="en-JM" dirty="0"/>
          </a:p>
        </p:txBody>
      </p:sp>
      <p:sp>
        <p:nvSpPr>
          <p:cNvPr id="41" name="Content Placeholder 37"/>
          <p:cNvSpPr>
            <a:spLocks noGrp="1"/>
          </p:cNvSpPr>
          <p:nvPr>
            <p:ph sz="quarter" idx="20"/>
          </p:nvPr>
        </p:nvSpPr>
        <p:spPr>
          <a:xfrm>
            <a:off x="6629400" y="3238500"/>
            <a:ext cx="1901952" cy="323850"/>
          </a:xfrm>
          <a:prstGeom prst="rect">
            <a:avLst/>
          </a:prstGeom>
        </p:spPr>
        <p:txBody>
          <a:bodyPr>
            <a:noAutofit/>
          </a:bodyPr>
          <a:lstStyle>
            <a:lvl1pPr>
              <a:buNone/>
              <a:defRPr sz="1600">
                <a:latin typeface="Bebas Neue" pitchFamily="34" charset="0"/>
              </a:defRPr>
            </a:lvl1pPr>
            <a:lvl2pPr>
              <a:defRPr sz="1600"/>
            </a:lvl2pPr>
            <a:lvl3pPr>
              <a:defRPr sz="1600"/>
            </a:lvl3pPr>
            <a:lvl4pPr>
              <a:defRPr sz="1600"/>
            </a:lvl4pPr>
            <a:lvl5pPr algn="ctr">
              <a:buNone/>
              <a:defRPr sz="1600"/>
            </a:lvl5pPr>
          </a:lstStyle>
          <a:p>
            <a:pPr lvl="0"/>
            <a:endParaRPr lang="en-JM" dirty="0"/>
          </a:p>
        </p:txBody>
      </p:sp>
      <p:sp>
        <p:nvSpPr>
          <p:cNvPr id="37" name="Content Placeholder 37"/>
          <p:cNvSpPr>
            <a:spLocks noGrp="1"/>
          </p:cNvSpPr>
          <p:nvPr>
            <p:ph sz="quarter" idx="21"/>
          </p:nvPr>
        </p:nvSpPr>
        <p:spPr>
          <a:xfrm>
            <a:off x="457200" y="3238500"/>
            <a:ext cx="1901952" cy="323850"/>
          </a:xfrm>
          <a:prstGeom prst="rect">
            <a:avLst/>
          </a:prstGeom>
        </p:spPr>
        <p:txBody>
          <a:bodyPr>
            <a:noAutofit/>
          </a:bodyPr>
          <a:lstStyle>
            <a:lvl1pPr>
              <a:buNone/>
              <a:defRPr sz="1600">
                <a:latin typeface="Bebas Neue" pitchFamily="34" charset="0"/>
              </a:defRPr>
            </a:lvl1pPr>
            <a:lvl2pPr>
              <a:defRPr sz="1600"/>
            </a:lvl2pPr>
            <a:lvl3pPr>
              <a:defRPr sz="1600"/>
            </a:lvl3pPr>
            <a:lvl4pPr>
              <a:defRPr sz="1600"/>
            </a:lvl4pPr>
            <a:lvl5pPr algn="ctr">
              <a:buNone/>
              <a:defRPr sz="1600"/>
            </a:lvl5pPr>
          </a:lstStyle>
          <a:p>
            <a:pPr lvl="0"/>
            <a:endParaRPr lang="en-JM" dirty="0"/>
          </a:p>
        </p:txBody>
      </p:sp>
      <p:sp>
        <p:nvSpPr>
          <p:cNvPr id="25" name="Content Placeholder 37"/>
          <p:cNvSpPr>
            <a:spLocks noGrp="1"/>
          </p:cNvSpPr>
          <p:nvPr>
            <p:ph sz="quarter" idx="26"/>
          </p:nvPr>
        </p:nvSpPr>
        <p:spPr>
          <a:xfrm>
            <a:off x="2514600" y="3486150"/>
            <a:ext cx="1901952" cy="990600"/>
          </a:xfrm>
          <a:prstGeom prst="rect">
            <a:avLst/>
          </a:prstGeom>
        </p:spPr>
        <p:txBody>
          <a:bodyPr>
            <a:noAutofit/>
          </a:bodyPr>
          <a:lstStyle>
            <a:lvl1pPr>
              <a:buNone/>
              <a:defRPr sz="1100"/>
            </a:lvl1pPr>
            <a:lvl2pPr>
              <a:defRPr sz="1600"/>
            </a:lvl2pPr>
            <a:lvl3pPr>
              <a:defRPr sz="1600"/>
            </a:lvl3pPr>
            <a:lvl4pPr>
              <a:defRPr sz="1600"/>
            </a:lvl4pPr>
            <a:lvl5pPr algn="ctr">
              <a:buNone/>
              <a:defRPr sz="1600"/>
            </a:lvl5pPr>
          </a:lstStyle>
          <a:p>
            <a:pPr lvl="0"/>
            <a:endParaRPr lang="en-JM" dirty="0"/>
          </a:p>
        </p:txBody>
      </p:sp>
      <p:sp>
        <p:nvSpPr>
          <p:cNvPr id="28" name="Content Placeholder 37"/>
          <p:cNvSpPr>
            <a:spLocks noGrp="1"/>
          </p:cNvSpPr>
          <p:nvPr>
            <p:ph sz="quarter" idx="27"/>
          </p:nvPr>
        </p:nvSpPr>
        <p:spPr>
          <a:xfrm>
            <a:off x="4572000" y="3486150"/>
            <a:ext cx="1901952" cy="990600"/>
          </a:xfrm>
          <a:prstGeom prst="rect">
            <a:avLst/>
          </a:prstGeom>
        </p:spPr>
        <p:txBody>
          <a:bodyPr>
            <a:noAutofit/>
          </a:bodyPr>
          <a:lstStyle>
            <a:lvl1pPr>
              <a:buNone/>
              <a:defRPr sz="1100"/>
            </a:lvl1pPr>
            <a:lvl2pPr>
              <a:defRPr sz="1600"/>
            </a:lvl2pPr>
            <a:lvl3pPr>
              <a:defRPr sz="1600"/>
            </a:lvl3pPr>
            <a:lvl4pPr>
              <a:defRPr sz="1600"/>
            </a:lvl4pPr>
            <a:lvl5pPr algn="ctr">
              <a:buNone/>
              <a:defRPr sz="1600"/>
            </a:lvl5pPr>
          </a:lstStyle>
          <a:p>
            <a:pPr lvl="0"/>
            <a:endParaRPr lang="en-JM" dirty="0"/>
          </a:p>
        </p:txBody>
      </p:sp>
      <p:sp>
        <p:nvSpPr>
          <p:cNvPr id="29" name="Content Placeholder 37"/>
          <p:cNvSpPr>
            <a:spLocks noGrp="1"/>
          </p:cNvSpPr>
          <p:nvPr>
            <p:ph sz="quarter" idx="28"/>
          </p:nvPr>
        </p:nvSpPr>
        <p:spPr>
          <a:xfrm>
            <a:off x="6629400" y="3486150"/>
            <a:ext cx="1901952" cy="990600"/>
          </a:xfrm>
          <a:prstGeom prst="rect">
            <a:avLst/>
          </a:prstGeom>
        </p:spPr>
        <p:txBody>
          <a:bodyPr>
            <a:noAutofit/>
          </a:bodyPr>
          <a:lstStyle>
            <a:lvl1pPr>
              <a:buNone/>
              <a:defRPr sz="1100"/>
            </a:lvl1pPr>
            <a:lvl2pPr>
              <a:defRPr sz="1600"/>
            </a:lvl2pPr>
            <a:lvl3pPr>
              <a:defRPr sz="1600"/>
            </a:lvl3pPr>
            <a:lvl4pPr>
              <a:defRPr sz="1600"/>
            </a:lvl4pPr>
            <a:lvl5pPr algn="ctr">
              <a:buNone/>
              <a:defRPr sz="1600"/>
            </a:lvl5pPr>
          </a:lstStyle>
          <a:p>
            <a:pPr lvl="0"/>
            <a:endParaRPr lang="en-JM" dirty="0"/>
          </a:p>
        </p:txBody>
      </p:sp>
      <p:sp>
        <p:nvSpPr>
          <p:cNvPr id="31" name="Content Placeholder 37"/>
          <p:cNvSpPr>
            <a:spLocks noGrp="1"/>
          </p:cNvSpPr>
          <p:nvPr>
            <p:ph sz="quarter" idx="29"/>
          </p:nvPr>
        </p:nvSpPr>
        <p:spPr>
          <a:xfrm>
            <a:off x="457200" y="3486150"/>
            <a:ext cx="1901952" cy="990600"/>
          </a:xfrm>
          <a:prstGeom prst="rect">
            <a:avLst/>
          </a:prstGeom>
        </p:spPr>
        <p:txBody>
          <a:bodyPr>
            <a:noAutofit/>
          </a:bodyPr>
          <a:lstStyle>
            <a:lvl1pPr>
              <a:buNone/>
              <a:defRPr sz="1100"/>
            </a:lvl1pPr>
            <a:lvl2pPr>
              <a:defRPr sz="1600"/>
            </a:lvl2pPr>
            <a:lvl3pPr>
              <a:defRPr sz="1600"/>
            </a:lvl3pPr>
            <a:lvl4pPr>
              <a:defRPr sz="1600"/>
            </a:lvl4pPr>
            <a:lvl5pPr algn="ctr">
              <a:buNone/>
              <a:defRPr sz="1600"/>
            </a:lvl5pPr>
          </a:lstStyle>
          <a:p>
            <a:pPr lvl="0"/>
            <a:endParaRPr lang="en-JM" dirty="0"/>
          </a:p>
        </p:txBody>
      </p:sp>
      <p:sp>
        <p:nvSpPr>
          <p:cNvPr id="46" name="Text Placeholder 42"/>
          <p:cNvSpPr>
            <a:spLocks noGrp="1"/>
          </p:cNvSpPr>
          <p:nvPr>
            <p:ph type="body" sz="quarter" idx="25"/>
          </p:nvPr>
        </p:nvSpPr>
        <p:spPr>
          <a:xfrm>
            <a:off x="533400" y="2683764"/>
            <a:ext cx="1828800" cy="268986"/>
          </a:xfrm>
          <a:prstGeom prst="rect">
            <a:avLst/>
          </a:prstGeom>
          <a:solidFill>
            <a:srgbClr val="0070C0"/>
          </a:solidFill>
        </p:spPr>
        <p:txBody>
          <a:bodyPr anchor="ctr">
            <a:noAutofit/>
          </a:bodyPr>
          <a:lstStyle>
            <a:lvl1pPr>
              <a:buNone/>
              <a:defRPr sz="1400">
                <a:solidFill>
                  <a:schemeClr val="bg1"/>
                </a:solidFill>
                <a:latin typeface="Bebas Neue" pitchFamily="34" charset="0"/>
              </a:defRPr>
            </a:lvl1pPr>
          </a:lstStyle>
          <a:p>
            <a:pPr lvl="0"/>
            <a:endParaRPr lang="en-JM" dirty="0"/>
          </a:p>
        </p:txBody>
      </p:sp>
      <p:sp>
        <p:nvSpPr>
          <p:cNvPr id="42" name="Text Placeholder 42"/>
          <p:cNvSpPr>
            <a:spLocks noGrp="1"/>
          </p:cNvSpPr>
          <p:nvPr>
            <p:ph type="body" sz="quarter" idx="30"/>
          </p:nvPr>
        </p:nvSpPr>
        <p:spPr>
          <a:xfrm>
            <a:off x="2590800" y="2683764"/>
            <a:ext cx="1828800" cy="268986"/>
          </a:xfrm>
          <a:prstGeom prst="rect">
            <a:avLst/>
          </a:prstGeom>
          <a:solidFill>
            <a:srgbClr val="0070C0"/>
          </a:solidFill>
        </p:spPr>
        <p:txBody>
          <a:bodyPr anchor="ctr">
            <a:noAutofit/>
          </a:bodyPr>
          <a:lstStyle>
            <a:lvl1pPr>
              <a:buNone/>
              <a:defRPr sz="1400">
                <a:solidFill>
                  <a:schemeClr val="bg1"/>
                </a:solidFill>
                <a:latin typeface="Bebas Neue" pitchFamily="34" charset="0"/>
              </a:defRPr>
            </a:lvl1pPr>
          </a:lstStyle>
          <a:p>
            <a:pPr lvl="0"/>
            <a:endParaRPr lang="en-JM" dirty="0"/>
          </a:p>
        </p:txBody>
      </p:sp>
      <p:sp>
        <p:nvSpPr>
          <p:cNvPr id="47" name="Text Placeholder 42"/>
          <p:cNvSpPr>
            <a:spLocks noGrp="1"/>
          </p:cNvSpPr>
          <p:nvPr>
            <p:ph type="body" sz="quarter" idx="31"/>
          </p:nvPr>
        </p:nvSpPr>
        <p:spPr>
          <a:xfrm>
            <a:off x="4648200" y="2683764"/>
            <a:ext cx="1828800" cy="268986"/>
          </a:xfrm>
          <a:prstGeom prst="rect">
            <a:avLst/>
          </a:prstGeom>
          <a:solidFill>
            <a:srgbClr val="0070C0"/>
          </a:solidFill>
        </p:spPr>
        <p:txBody>
          <a:bodyPr anchor="ctr">
            <a:noAutofit/>
          </a:bodyPr>
          <a:lstStyle>
            <a:lvl1pPr>
              <a:buNone/>
              <a:defRPr sz="1400">
                <a:solidFill>
                  <a:schemeClr val="bg1"/>
                </a:solidFill>
                <a:latin typeface="Bebas Neue" pitchFamily="34" charset="0"/>
              </a:defRPr>
            </a:lvl1pPr>
          </a:lstStyle>
          <a:p>
            <a:pPr lvl="0"/>
            <a:endParaRPr lang="en-JM" dirty="0"/>
          </a:p>
        </p:txBody>
      </p:sp>
      <p:sp>
        <p:nvSpPr>
          <p:cNvPr id="48" name="Text Placeholder 42"/>
          <p:cNvSpPr>
            <a:spLocks noGrp="1"/>
          </p:cNvSpPr>
          <p:nvPr>
            <p:ph type="body" sz="quarter" idx="32"/>
          </p:nvPr>
        </p:nvSpPr>
        <p:spPr>
          <a:xfrm>
            <a:off x="6705600" y="2683764"/>
            <a:ext cx="1828800" cy="268986"/>
          </a:xfrm>
          <a:prstGeom prst="rect">
            <a:avLst/>
          </a:prstGeom>
          <a:solidFill>
            <a:srgbClr val="0070C0"/>
          </a:solidFill>
        </p:spPr>
        <p:txBody>
          <a:bodyPr anchor="ctr">
            <a:noAutofit/>
          </a:bodyPr>
          <a:lstStyle>
            <a:lvl1pPr>
              <a:buNone/>
              <a:defRPr sz="1400">
                <a:solidFill>
                  <a:schemeClr val="bg1"/>
                </a:solidFill>
                <a:latin typeface="Bebas Neue" pitchFamily="34" charset="0"/>
              </a:defRPr>
            </a:lvl1pPr>
          </a:lstStyle>
          <a:p>
            <a:pPr lvl="0"/>
            <a:endParaRPr lang="en-JM"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ase Study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438150"/>
            <a:ext cx="7620000" cy="422672"/>
          </a:xfrm>
        </p:spPr>
        <p:txBody>
          <a:body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a:p>
        </p:txBody>
      </p:sp>
      <p:sp>
        <p:nvSpPr>
          <p:cNvPr id="10" name="Text Placeholder 9"/>
          <p:cNvSpPr>
            <a:spLocks noGrp="1"/>
          </p:cNvSpPr>
          <p:nvPr>
            <p:ph type="body" sz="quarter" idx="13"/>
          </p:nvPr>
        </p:nvSpPr>
        <p:spPr>
          <a:xfrm>
            <a:off x="457200" y="990600"/>
            <a:ext cx="8229600" cy="514350"/>
          </a:xfrm>
          <a:prstGeom prst="rect">
            <a:avLst/>
          </a:prstGeom>
        </p:spPr>
        <p:txBody>
          <a:bodyPr>
            <a:noAutofit/>
          </a:bodyPr>
          <a:lstStyle>
            <a:lvl1pPr>
              <a:buNone/>
              <a:defRPr sz="1200"/>
            </a:lvl1pPr>
            <a:lvl2pPr>
              <a:defRPr sz="1600"/>
            </a:lvl2pPr>
            <a:lvl3pPr>
              <a:defRPr sz="1600"/>
            </a:lvl3pPr>
            <a:lvl4pPr>
              <a:defRPr sz="1600"/>
            </a:lvl4pPr>
            <a:lvl5pPr>
              <a:defRPr sz="1600"/>
            </a:lvl5pPr>
          </a:lstStyle>
          <a:p>
            <a:pPr lvl="0"/>
            <a:endParaRPr lang="en-JM" dirty="0"/>
          </a:p>
        </p:txBody>
      </p:sp>
      <p:sp>
        <p:nvSpPr>
          <p:cNvPr id="12" name="Picture Placeholder 11"/>
          <p:cNvSpPr>
            <a:spLocks noGrp="1"/>
          </p:cNvSpPr>
          <p:nvPr>
            <p:ph type="pic" sz="quarter" idx="14"/>
          </p:nvPr>
        </p:nvSpPr>
        <p:spPr>
          <a:xfrm>
            <a:off x="533400" y="1790700"/>
            <a:ext cx="4419600" cy="2457450"/>
          </a:xfrm>
          <a:prstGeom prst="rect">
            <a:avLst/>
          </a:prstGeom>
          <a:ln w="38100">
            <a:solidFill>
              <a:schemeClr val="bg1"/>
            </a:solidFill>
            <a:miter lim="800000"/>
          </a:ln>
          <a:effectLst/>
        </p:spPr>
        <p:txBody>
          <a:bodyPr>
            <a:normAutofit/>
          </a:bodyPr>
          <a:lstStyle>
            <a:lvl1pPr>
              <a:defRPr sz="1400"/>
            </a:lvl1pPr>
          </a:lstStyle>
          <a:p>
            <a:endParaRPr lang="en-JM"/>
          </a:p>
        </p:txBody>
      </p:sp>
      <p:sp>
        <p:nvSpPr>
          <p:cNvPr id="16" name="Text Placeholder 13"/>
          <p:cNvSpPr>
            <a:spLocks noGrp="1"/>
          </p:cNvSpPr>
          <p:nvPr>
            <p:ph type="body" sz="quarter" idx="17"/>
          </p:nvPr>
        </p:nvSpPr>
        <p:spPr>
          <a:xfrm>
            <a:off x="5257800" y="3790950"/>
            <a:ext cx="3429000" cy="4572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
        <p:nvSpPr>
          <p:cNvPr id="17" name="Text Placeholder 13"/>
          <p:cNvSpPr>
            <a:spLocks noGrp="1"/>
          </p:cNvSpPr>
          <p:nvPr>
            <p:ph type="body" sz="quarter" idx="18"/>
          </p:nvPr>
        </p:nvSpPr>
        <p:spPr>
          <a:xfrm>
            <a:off x="5257800" y="2419350"/>
            <a:ext cx="3429000" cy="12192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
        <p:nvSpPr>
          <p:cNvPr id="18" name="Text Placeholder 13"/>
          <p:cNvSpPr>
            <a:spLocks noGrp="1"/>
          </p:cNvSpPr>
          <p:nvPr>
            <p:ph type="body" sz="quarter" idx="19"/>
          </p:nvPr>
        </p:nvSpPr>
        <p:spPr>
          <a:xfrm>
            <a:off x="5257800" y="1733550"/>
            <a:ext cx="3429000" cy="4572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nd Bullet List">
    <p:spTree>
      <p:nvGrpSpPr>
        <p:cNvPr id="1" name=""/>
        <p:cNvGrpSpPr/>
        <p:nvPr/>
      </p:nvGrpSpPr>
      <p:grpSpPr>
        <a:xfrm>
          <a:off x="0" y="0"/>
          <a:ext cx="0" cy="0"/>
          <a:chOff x="0" y="0"/>
          <a:chExt cx="0" cy="0"/>
        </a:xfrm>
      </p:grpSpPr>
      <p:sp>
        <p:nvSpPr>
          <p:cNvPr id="13" name="Picture Placeholder 12"/>
          <p:cNvSpPr>
            <a:spLocks noGrp="1"/>
          </p:cNvSpPr>
          <p:nvPr>
            <p:ph type="pic" sz="quarter" idx="14"/>
          </p:nvPr>
        </p:nvSpPr>
        <p:spPr>
          <a:xfrm>
            <a:off x="0" y="1047750"/>
            <a:ext cx="9144000" cy="2819400"/>
          </a:xfrm>
          <a:prstGeom prst="rect">
            <a:avLst/>
          </a:prstGeom>
        </p:spPr>
        <p:txBody>
          <a:bodyPr>
            <a:normAutofit/>
          </a:bodyPr>
          <a:lstStyle>
            <a:lvl1pPr>
              <a:defRPr sz="1400"/>
            </a:lvl1pPr>
          </a:lstStyle>
          <a:p>
            <a:endParaRPr lang="en-JM"/>
          </a:p>
        </p:txBody>
      </p:sp>
      <p:sp>
        <p:nvSpPr>
          <p:cNvPr id="2" name="Title 1"/>
          <p:cNvSpPr>
            <a:spLocks noGrp="1"/>
          </p:cNvSpPr>
          <p:nvPr>
            <p:ph type="title"/>
          </p:nvPr>
        </p:nvSpPr>
        <p:spPr>
          <a:xfrm>
            <a:off x="457200" y="438150"/>
            <a:ext cx="7620000" cy="422672"/>
          </a:xfrm>
        </p:spPr>
        <p:txBody>
          <a:body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a:p>
        </p:txBody>
      </p:sp>
      <p:sp>
        <p:nvSpPr>
          <p:cNvPr id="11" name="Content Placeholder 10"/>
          <p:cNvSpPr>
            <a:spLocks noGrp="1"/>
          </p:cNvSpPr>
          <p:nvPr>
            <p:ph sz="quarter" idx="13"/>
          </p:nvPr>
        </p:nvSpPr>
        <p:spPr>
          <a:xfrm>
            <a:off x="304800" y="4019550"/>
            <a:ext cx="8534400" cy="533400"/>
          </a:xfrm>
          <a:prstGeom prst="rect">
            <a:avLst/>
          </a:prstGeom>
        </p:spPr>
        <p:txBody>
          <a:bodyPr>
            <a:normAutofit/>
          </a:bodyPr>
          <a:lstStyle>
            <a:lvl1pPr>
              <a:buClr>
                <a:srgbClr val="0FCED3"/>
              </a:buClr>
              <a:buFontTx/>
              <a:buNone/>
              <a:defRPr sz="1100"/>
            </a:lvl1pPr>
          </a:lstStyle>
          <a:p>
            <a:pPr lvl="0"/>
            <a:endParaRPr lang="en-JM"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ject Layout">
    <p:spTree>
      <p:nvGrpSpPr>
        <p:cNvPr id="1" name=""/>
        <p:cNvGrpSpPr/>
        <p:nvPr/>
      </p:nvGrpSpPr>
      <p:grpSpPr>
        <a:xfrm>
          <a:off x="0" y="0"/>
          <a:ext cx="0" cy="0"/>
          <a:chOff x="0" y="0"/>
          <a:chExt cx="0" cy="0"/>
        </a:xfrm>
      </p:grpSpPr>
      <p:sp>
        <p:nvSpPr>
          <p:cNvPr id="14" name="Picture Placeholder 13"/>
          <p:cNvSpPr>
            <a:spLocks noGrp="1"/>
          </p:cNvSpPr>
          <p:nvPr>
            <p:ph type="pic" sz="quarter" idx="13"/>
          </p:nvPr>
        </p:nvSpPr>
        <p:spPr>
          <a:xfrm>
            <a:off x="0" y="1123950"/>
            <a:ext cx="5181600" cy="3276600"/>
          </a:xfrm>
          <a:prstGeom prst="rect">
            <a:avLst/>
          </a:prstGeom>
          <a:effectLst/>
        </p:spPr>
        <p:txBody>
          <a:bodyPr>
            <a:normAutofit/>
          </a:bodyPr>
          <a:lstStyle>
            <a:lvl1pPr>
              <a:defRPr sz="1400"/>
            </a:lvl1pPr>
          </a:lstStyle>
          <a:p>
            <a:endParaRPr lang="en-JM"/>
          </a:p>
        </p:txBody>
      </p:sp>
      <p:sp>
        <p:nvSpPr>
          <p:cNvPr id="2" name="Title 1"/>
          <p:cNvSpPr>
            <a:spLocks noGrp="1"/>
          </p:cNvSpPr>
          <p:nvPr>
            <p:ph type="title"/>
          </p:nvPr>
        </p:nvSpPr>
        <p:spPr>
          <a:xfrm>
            <a:off x="457200" y="438150"/>
            <a:ext cx="7620000" cy="422672"/>
          </a:xfrm>
        </p:spPr>
        <p:txBody>
          <a:bodyPr/>
          <a:lstStyle/>
          <a:p>
            <a:r>
              <a:rPr lang="en-US" dirty="0" smtClean="0"/>
              <a:t>Click to edit Master title style</a:t>
            </a:r>
            <a:endParaRPr lang="en-JM" dirty="0"/>
          </a:p>
        </p:txBody>
      </p:sp>
      <p:sp>
        <p:nvSpPr>
          <p:cNvPr id="4" name="Footer Placeholder 3"/>
          <p:cNvSpPr>
            <a:spLocks noGrp="1"/>
          </p:cNvSpPr>
          <p:nvPr>
            <p:ph type="ftr" sz="quarter" idx="11"/>
          </p:nvPr>
        </p:nvSpPr>
        <p:spPr>
          <a:xfrm>
            <a:off x="457200" y="4781550"/>
            <a:ext cx="6629400" cy="292894"/>
          </a:xfrm>
          <a:prstGeom prst="rect">
            <a:avLst/>
          </a:prstGeom>
        </p:spPr>
        <p:txBody>
          <a:bodyPr/>
          <a:lstStyle/>
          <a:p>
            <a:r>
              <a:rPr lang="en-JM" dirty="0" smtClean="0"/>
              <a:t> </a:t>
            </a:r>
            <a:endParaRPr lang="en-JM" dirty="0"/>
          </a:p>
        </p:txBody>
      </p:sp>
      <p:sp>
        <p:nvSpPr>
          <p:cNvPr id="5" name="Slide Number Placeholder 4"/>
          <p:cNvSpPr>
            <a:spLocks noGrp="1"/>
          </p:cNvSpPr>
          <p:nvPr>
            <p:ph type="sldNum" sz="quarter" idx="12"/>
          </p:nvPr>
        </p:nvSpPr>
        <p:spPr/>
        <p:txBody>
          <a:bodyPr/>
          <a:lstStyle/>
          <a:p>
            <a:fld id="{8DF5134D-7C6B-4A7B-B28B-A8C75F870448}" type="slidenum">
              <a:rPr lang="en-JM" smtClean="0"/>
              <a:pPr/>
              <a:t>‹#›</a:t>
            </a:fld>
            <a:endParaRPr lang="en-JM"/>
          </a:p>
        </p:txBody>
      </p:sp>
      <p:sp>
        <p:nvSpPr>
          <p:cNvPr id="11" name="Content Placeholder 38"/>
          <p:cNvSpPr>
            <a:spLocks noGrp="1"/>
          </p:cNvSpPr>
          <p:nvPr>
            <p:ph sz="quarter" idx="37"/>
          </p:nvPr>
        </p:nvSpPr>
        <p:spPr>
          <a:xfrm>
            <a:off x="5410200" y="1498854"/>
            <a:ext cx="2971800" cy="310896"/>
          </a:xfrm>
          <a:prstGeom prst="rect">
            <a:avLst/>
          </a:prstGeom>
          <a:solidFill>
            <a:srgbClr val="0070C0"/>
          </a:solidFill>
          <a:ln>
            <a:noFill/>
          </a:ln>
        </p:spPr>
        <p:txBody>
          <a:bodyPr anchor="ctr">
            <a:noAutofit/>
          </a:bodyPr>
          <a:lstStyle>
            <a:lvl1pPr algn="l">
              <a:buNone/>
              <a:defRPr sz="1600" b="0">
                <a:solidFill>
                  <a:schemeClr val="bg1"/>
                </a:solidFill>
                <a:latin typeface="Bebas Neue" pitchFamily="34" charset="0"/>
              </a:defRPr>
            </a:lvl1pPr>
          </a:lstStyle>
          <a:p>
            <a:pPr lvl="0"/>
            <a:endParaRPr lang="en-JM" dirty="0"/>
          </a:p>
        </p:txBody>
      </p:sp>
      <p:sp>
        <p:nvSpPr>
          <p:cNvPr id="10" name="Content Placeholder 38"/>
          <p:cNvSpPr>
            <a:spLocks noGrp="1"/>
          </p:cNvSpPr>
          <p:nvPr>
            <p:ph sz="quarter" idx="36"/>
          </p:nvPr>
        </p:nvSpPr>
        <p:spPr>
          <a:xfrm>
            <a:off x="5410200" y="1143000"/>
            <a:ext cx="2438400" cy="361950"/>
          </a:xfrm>
          <a:prstGeom prst="rect">
            <a:avLst/>
          </a:prstGeom>
          <a:solidFill>
            <a:schemeClr val="tx1">
              <a:lumMod val="85000"/>
              <a:lumOff val="15000"/>
            </a:schemeClr>
          </a:solidFill>
          <a:ln>
            <a:noFill/>
          </a:ln>
        </p:spPr>
        <p:txBody>
          <a:bodyPr anchor="ctr">
            <a:noAutofit/>
          </a:bodyPr>
          <a:lstStyle>
            <a:lvl1pPr algn="l">
              <a:buNone/>
              <a:defRPr sz="1600" b="0">
                <a:solidFill>
                  <a:schemeClr val="bg1"/>
                </a:solidFill>
                <a:latin typeface="Bebas Neue" pitchFamily="34" charset="0"/>
              </a:defRPr>
            </a:lvl1pPr>
          </a:lstStyle>
          <a:p>
            <a:pPr lvl="0"/>
            <a:endParaRPr lang="en-JM" dirty="0"/>
          </a:p>
        </p:txBody>
      </p:sp>
      <p:sp>
        <p:nvSpPr>
          <p:cNvPr id="17" name="Text Placeholder 13"/>
          <p:cNvSpPr>
            <a:spLocks noGrp="1"/>
          </p:cNvSpPr>
          <p:nvPr>
            <p:ph type="body" sz="quarter" idx="19"/>
          </p:nvPr>
        </p:nvSpPr>
        <p:spPr>
          <a:xfrm>
            <a:off x="5410200" y="2114550"/>
            <a:ext cx="3429000" cy="4572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
        <p:nvSpPr>
          <p:cNvPr id="18" name="Text Placeholder 13"/>
          <p:cNvSpPr>
            <a:spLocks noGrp="1"/>
          </p:cNvSpPr>
          <p:nvPr>
            <p:ph type="body" sz="quarter" idx="41"/>
          </p:nvPr>
        </p:nvSpPr>
        <p:spPr>
          <a:xfrm>
            <a:off x="5410200" y="2724150"/>
            <a:ext cx="3429000" cy="11430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
        <p:nvSpPr>
          <p:cNvPr id="19" name="Text Placeholder 13"/>
          <p:cNvSpPr>
            <a:spLocks noGrp="1"/>
          </p:cNvSpPr>
          <p:nvPr>
            <p:ph type="body" sz="quarter" idx="42"/>
          </p:nvPr>
        </p:nvSpPr>
        <p:spPr>
          <a:xfrm>
            <a:off x="5410200" y="3943350"/>
            <a:ext cx="3429000" cy="457200"/>
          </a:xfrm>
          <a:prstGeom prst="rect">
            <a:avLst/>
          </a:prstGeom>
          <a:solidFill>
            <a:schemeClr val="bg1">
              <a:lumMod val="95000"/>
            </a:schemeClr>
          </a:solidFill>
          <a:ln>
            <a:solidFill>
              <a:schemeClr val="bg1">
                <a:lumMod val="85000"/>
              </a:schemeClr>
            </a:solidFill>
          </a:ln>
          <a:effectLst>
            <a:innerShdw blurRad="114300">
              <a:schemeClr val="bg1"/>
            </a:innerShdw>
          </a:effectLst>
        </p:spPr>
        <p:txBody>
          <a:bodyPr>
            <a:normAutofit/>
          </a:bodyPr>
          <a:lstStyle>
            <a:lvl1pPr>
              <a:buNone/>
              <a:defRPr sz="1100"/>
            </a:lvl1pPr>
          </a:lstStyle>
          <a:p>
            <a:pPr lvl="0"/>
            <a:endParaRPr lang="en-JM"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500034" y="910816"/>
            <a:ext cx="8229600" cy="3911231"/>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822048"/>
            <a:ext cx="2133600" cy="219059"/>
          </a:xfrm>
          <a:prstGeom prst="rect">
            <a:avLst/>
          </a:prstGeom>
        </p:spPr>
        <p:txBody>
          <a:bodyPr/>
          <a:lstStyle/>
          <a:p>
            <a:fld id="{7B0EFEAA-82E4-48A1-803F-34620A187097}" type="datetime1">
              <a:rPr lang="zh-CN" altLang="en-US" smtClean="0"/>
              <a:pPr/>
              <a:t>2020/4/26</a:t>
            </a:fld>
            <a:endParaRPr lang="zh-CN" altLang="en-US"/>
          </a:p>
        </p:txBody>
      </p:sp>
      <p:sp>
        <p:nvSpPr>
          <p:cNvPr id="5" name="页脚占位符 4"/>
          <p:cNvSpPr>
            <a:spLocks noGrp="1"/>
          </p:cNvSpPr>
          <p:nvPr>
            <p:ph type="ftr" sz="quarter" idx="11"/>
          </p:nvPr>
        </p:nvSpPr>
        <p:spPr>
          <a:xfrm>
            <a:off x="3124200" y="4822048"/>
            <a:ext cx="2895600" cy="219059"/>
          </a:xfrm>
          <a:prstGeom prst="rect">
            <a:avLst/>
          </a:prstGeom>
        </p:spPr>
        <p:txBody>
          <a:bodyPr/>
          <a:lstStyle/>
          <a:p>
            <a:r>
              <a:rPr lang="zh-CN" altLang="en-US" smtClean="0"/>
              <a:t>国防科技大学计算机学院</a:t>
            </a:r>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541754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822048"/>
            <a:ext cx="2133600" cy="219059"/>
          </a:xfrm>
          <a:prstGeom prst="rect">
            <a:avLst/>
          </a:prstGeom>
        </p:spPr>
        <p:txBody>
          <a:bodyPr/>
          <a:lstStyle/>
          <a:p>
            <a:fld id="{1AD7B358-392C-4E27-93DA-7A320D04733D}" type="datetime1">
              <a:rPr lang="zh-CN" altLang="en-US" smtClean="0"/>
              <a:pPr/>
              <a:t>2020/4/26</a:t>
            </a:fld>
            <a:endParaRPr lang="zh-CN" altLang="en-US"/>
          </a:p>
        </p:txBody>
      </p:sp>
      <p:sp>
        <p:nvSpPr>
          <p:cNvPr id="3" name="页脚占位符 2"/>
          <p:cNvSpPr>
            <a:spLocks noGrp="1"/>
          </p:cNvSpPr>
          <p:nvPr>
            <p:ph type="ftr" sz="quarter" idx="11"/>
          </p:nvPr>
        </p:nvSpPr>
        <p:spPr>
          <a:xfrm>
            <a:off x="3124200" y="4822048"/>
            <a:ext cx="2895600" cy="219059"/>
          </a:xfrm>
          <a:prstGeom prst="rect">
            <a:avLst/>
          </a:prstGeom>
        </p:spPr>
        <p:txBody>
          <a:bodyPr/>
          <a:lstStyle/>
          <a:p>
            <a:r>
              <a:rPr lang="zh-CN" altLang="en-US" smtClean="0"/>
              <a:t>国防科技大学计算机学院</a:t>
            </a:r>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083929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38150"/>
            <a:ext cx="7620000" cy="422672"/>
          </a:xfrm>
          <a:prstGeom prst="rect">
            <a:avLst/>
          </a:prstGeom>
        </p:spPr>
        <p:txBody>
          <a:bodyPr vert="horz" lIns="91440" tIns="45720" rIns="91440" bIns="45720" rtlCol="0" anchor="ctr">
            <a:noAutofit/>
          </a:bodyPr>
          <a:lstStyle/>
          <a:p>
            <a:r>
              <a:rPr lang="en-US" dirty="0" smtClean="0"/>
              <a:t>Click to edit Master title style</a:t>
            </a:r>
            <a:endParaRPr lang="en-JM" dirty="0"/>
          </a:p>
        </p:txBody>
      </p:sp>
      <p:sp>
        <p:nvSpPr>
          <p:cNvPr id="6" name="Slide Number Placeholder 5"/>
          <p:cNvSpPr>
            <a:spLocks noGrp="1"/>
          </p:cNvSpPr>
          <p:nvPr>
            <p:ph type="sldNum" sz="quarter" idx="4"/>
          </p:nvPr>
        </p:nvSpPr>
        <p:spPr>
          <a:xfrm>
            <a:off x="8305800" y="285750"/>
            <a:ext cx="4572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DF5134D-7C6B-4A7B-B28B-A8C75F870448}" type="slidenum">
              <a:rPr lang="en-JM" smtClean="0"/>
              <a:pPr/>
              <a:t>‹#›</a:t>
            </a:fld>
            <a:endParaRPr lang="en-JM"/>
          </a:p>
        </p:txBody>
      </p:sp>
      <p:sp>
        <p:nvSpPr>
          <p:cNvPr id="8" name="Rectangle 7"/>
          <p:cNvSpPr/>
          <p:nvPr/>
        </p:nvSpPr>
        <p:spPr>
          <a:xfrm>
            <a:off x="0" y="419100"/>
            <a:ext cx="152400" cy="40005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sz="1800" dirty="0"/>
          </a:p>
        </p:txBody>
      </p:sp>
      <p:cxnSp>
        <p:nvCxnSpPr>
          <p:cNvPr id="16" name="Straight Connector 15"/>
          <p:cNvCxnSpPr/>
          <p:nvPr userDrawn="1"/>
        </p:nvCxnSpPr>
        <p:spPr bwMode="auto">
          <a:xfrm>
            <a:off x="0" y="601662"/>
            <a:ext cx="101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bwMode="auto">
          <a:xfrm>
            <a:off x="0" y="647700"/>
            <a:ext cx="101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4" r:id="rId2"/>
    <p:sldLayoutId id="2147483673" r:id="rId3"/>
    <p:sldLayoutId id="2147483661" r:id="rId4"/>
    <p:sldLayoutId id="2147483669" r:id="rId5"/>
    <p:sldLayoutId id="2147483671" r:id="rId6"/>
    <p:sldLayoutId id="2147483672" r:id="rId7"/>
    <p:sldLayoutId id="2147483674" r:id="rId8"/>
    <p:sldLayoutId id="2147483675" r:id="rId9"/>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sldNum="0" hdr="0" dt="0"/>
  <p:txStyles>
    <p:titleStyle>
      <a:lvl1pPr algn="l" defTabSz="914377" rtl="0" eaLnBrk="1" latinLnBrk="0" hangingPunct="1">
        <a:spcBef>
          <a:spcPct val="0"/>
        </a:spcBef>
        <a:buNone/>
        <a:defRPr sz="3600" kern="1200">
          <a:solidFill>
            <a:srgbClr val="0070C0"/>
          </a:solidFill>
          <a:latin typeface="Bebas Neue" pitchFamily="34" charset="0"/>
          <a:ea typeface="+mj-ea"/>
          <a:cs typeface="+mj-cs"/>
        </a:defRPr>
      </a:lvl1pPr>
    </p:titleStyle>
    <p:bodyStyle>
      <a:lvl1pPr marL="342891" indent="-342891"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1pPr>
      <a:lvl2pPr marL="742932" indent="-28574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2pPr>
      <a:lvl3pPr marL="1142971"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3pPr>
      <a:lvl4pPr marL="1600160"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4pPr>
      <a:lvl5pPr marL="2057349"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36.emf"/><Relationship Id="rId2" Type="http://schemas.openxmlformats.org/officeDocument/2006/relationships/slideLayout" Target="../slideLayouts/slideLayout9.xml"/><Relationship Id="rId1" Type="http://schemas.openxmlformats.org/officeDocument/2006/relationships/vmlDrawing" Target="../drawings/vmlDrawing1.vml"/><Relationship Id="rId6" Type="http://schemas.openxmlformats.org/officeDocument/2006/relationships/image" Target="../media/image33.e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35.emf"/><Relationship Id="rId4" Type="http://schemas.openxmlformats.org/officeDocument/2006/relationships/image" Target="../media/image32.emf"/><Relationship Id="rId9" Type="http://schemas.openxmlformats.org/officeDocument/2006/relationships/oleObject" Target="../embeddings/oleObject4.bin"/><Relationship Id="rId14" Type="http://schemas.openxmlformats.org/officeDocument/2006/relationships/image" Target="../media/image37.emf"/></Relationships>
</file>

<file path=ppt/slides/_rels/slide106.xml.rels><?xml version="1.0" encoding="UTF-8" standalone="yes"?>
<Relationships xmlns="http://schemas.openxmlformats.org/package/2006/relationships"><Relationship Id="rId8" Type="http://schemas.openxmlformats.org/officeDocument/2006/relationships/image" Target="../media/image40.emf"/><Relationship Id="rId13" Type="http://schemas.openxmlformats.org/officeDocument/2006/relationships/oleObject" Target="../embeddings/oleObject12.bin"/><Relationship Id="rId3" Type="http://schemas.openxmlformats.org/officeDocument/2006/relationships/oleObject" Target="../embeddings/oleObject7.bin"/><Relationship Id="rId7" Type="http://schemas.openxmlformats.org/officeDocument/2006/relationships/oleObject" Target="../embeddings/oleObject9.bin"/><Relationship Id="rId12" Type="http://schemas.openxmlformats.org/officeDocument/2006/relationships/image" Target="../media/image42.emf"/><Relationship Id="rId2" Type="http://schemas.openxmlformats.org/officeDocument/2006/relationships/slideLayout" Target="../slideLayouts/slideLayout9.xml"/><Relationship Id="rId1" Type="http://schemas.openxmlformats.org/officeDocument/2006/relationships/vmlDrawing" Target="../drawings/vmlDrawing2.vml"/><Relationship Id="rId6" Type="http://schemas.openxmlformats.org/officeDocument/2006/relationships/image" Target="../media/image39.emf"/><Relationship Id="rId11" Type="http://schemas.openxmlformats.org/officeDocument/2006/relationships/oleObject" Target="../embeddings/oleObject11.bin"/><Relationship Id="rId5" Type="http://schemas.openxmlformats.org/officeDocument/2006/relationships/oleObject" Target="../embeddings/oleObject8.bin"/><Relationship Id="rId10" Type="http://schemas.openxmlformats.org/officeDocument/2006/relationships/image" Target="../media/image41.emf"/><Relationship Id="rId4" Type="http://schemas.openxmlformats.org/officeDocument/2006/relationships/image" Target="../media/image38.emf"/><Relationship Id="rId9" Type="http://schemas.openxmlformats.org/officeDocument/2006/relationships/oleObject" Target="../embeddings/oleObject10.bin"/><Relationship Id="rId14" Type="http://schemas.openxmlformats.org/officeDocument/2006/relationships/image" Target="../media/image43.emf"/></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p:cNvSpPr/>
          <p:nvPr/>
        </p:nvSpPr>
        <p:spPr>
          <a:xfrm>
            <a:off x="-684584" y="3363838"/>
            <a:ext cx="2448272" cy="2448272"/>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17" name="椭圆 16"/>
          <p:cNvSpPr/>
          <p:nvPr/>
        </p:nvSpPr>
        <p:spPr>
          <a:xfrm>
            <a:off x="2195736" y="4299942"/>
            <a:ext cx="1584176" cy="1584176"/>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20" name="椭圆 19"/>
          <p:cNvSpPr/>
          <p:nvPr/>
        </p:nvSpPr>
        <p:spPr>
          <a:xfrm>
            <a:off x="1982566" y="3723879"/>
            <a:ext cx="438268" cy="438268"/>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23" name="椭圆 22"/>
          <p:cNvSpPr/>
          <p:nvPr/>
        </p:nvSpPr>
        <p:spPr>
          <a:xfrm>
            <a:off x="7812360" y="3219822"/>
            <a:ext cx="2376264" cy="2376264"/>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43" name="椭圆 42"/>
          <p:cNvSpPr/>
          <p:nvPr/>
        </p:nvSpPr>
        <p:spPr>
          <a:xfrm>
            <a:off x="3561704" y="3721694"/>
            <a:ext cx="2387800" cy="2387800"/>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44" name="椭圆 43"/>
          <p:cNvSpPr/>
          <p:nvPr/>
        </p:nvSpPr>
        <p:spPr>
          <a:xfrm>
            <a:off x="7452320" y="3435846"/>
            <a:ext cx="936104" cy="936104"/>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45" name="椭圆 44"/>
          <p:cNvSpPr/>
          <p:nvPr/>
        </p:nvSpPr>
        <p:spPr>
          <a:xfrm>
            <a:off x="6156179" y="4422629"/>
            <a:ext cx="1605507" cy="1605507"/>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cs typeface="+mn-ea"/>
              <a:sym typeface="+mn-lt"/>
            </a:endParaRPr>
          </a:p>
        </p:txBody>
      </p:sp>
      <p:sp>
        <p:nvSpPr>
          <p:cNvPr id="29" name="文本框 28"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txBox="1"/>
          <p:nvPr/>
        </p:nvSpPr>
        <p:spPr>
          <a:xfrm>
            <a:off x="2808534" y="1887491"/>
            <a:ext cx="3526928" cy="646331"/>
          </a:xfrm>
          <a:prstGeom prst="rect">
            <a:avLst/>
          </a:prstGeom>
          <a:noFill/>
        </p:spPr>
        <p:txBody>
          <a:bodyPr wrap="none" rtlCol="0">
            <a:spAutoFit/>
          </a:bodyPr>
          <a:lstStyle/>
          <a:p>
            <a:pPr algn="ctr"/>
            <a:r>
              <a:rPr lang="zh-CN" altLang="en-US" sz="3600" b="1" dirty="0" smtClean="0">
                <a:solidFill>
                  <a:schemeClr val="tx2">
                    <a:lumMod val="75000"/>
                    <a:lumOff val="25000"/>
                  </a:schemeClr>
                </a:solidFill>
                <a:cs typeface="+mn-ea"/>
                <a:sym typeface="+mn-lt"/>
              </a:rPr>
              <a:t>第</a:t>
            </a:r>
            <a:r>
              <a:rPr lang="en-US" altLang="zh-CN" sz="3600" b="1" dirty="0">
                <a:solidFill>
                  <a:schemeClr val="tx2">
                    <a:lumMod val="75000"/>
                    <a:lumOff val="25000"/>
                  </a:schemeClr>
                </a:solidFill>
                <a:cs typeface="+mn-ea"/>
                <a:sym typeface="+mn-lt"/>
              </a:rPr>
              <a:t>11</a:t>
            </a:r>
            <a:r>
              <a:rPr lang="zh-CN" altLang="en-US" sz="3600" b="1" dirty="0" smtClean="0">
                <a:solidFill>
                  <a:schemeClr val="tx2">
                    <a:lumMod val="75000"/>
                    <a:lumOff val="25000"/>
                  </a:schemeClr>
                </a:solidFill>
                <a:cs typeface="+mn-ea"/>
                <a:sym typeface="+mn-lt"/>
              </a:rPr>
              <a:t>章 软件测试</a:t>
            </a:r>
            <a:endParaRPr lang="zh-CN" altLang="en-US" sz="3600" b="1" dirty="0">
              <a:solidFill>
                <a:schemeClr val="accent1"/>
              </a:solidFill>
              <a:cs typeface="+mn-ea"/>
              <a:sym typeface="+mn-lt"/>
            </a:endParaRPr>
          </a:p>
        </p:txBody>
      </p:sp>
    </p:spTree>
    <p:extLst>
      <p:ext uri="{BB962C8B-B14F-4D97-AF65-F5344CB8AC3E}">
        <p14:creationId xmlns:p14="http://schemas.microsoft.com/office/powerpoint/2010/main" val="290799852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b="0" dirty="0">
                <a:solidFill>
                  <a:srgbClr val="008000"/>
                </a:solidFill>
              </a:rPr>
              <a:t>软件测试职业发展前景</a:t>
            </a:r>
            <a:endParaRPr lang="zh-CN" altLang="en-US" dirty="0">
              <a:solidFill>
                <a:srgbClr val="008000"/>
              </a:solidFill>
            </a:endParaRPr>
          </a:p>
        </p:txBody>
      </p:sp>
      <p:sp>
        <p:nvSpPr>
          <p:cNvPr id="3" name="内容占位符 2"/>
          <p:cNvSpPr>
            <a:spLocks noGrp="1"/>
          </p:cNvSpPr>
          <p:nvPr>
            <p:ph idx="1"/>
          </p:nvPr>
        </p:nvSpPr>
        <p:spPr/>
        <p:txBody>
          <a:bodyPr/>
          <a:lstStyle/>
          <a:p>
            <a:endParaRPr lang="zh-CN" altLang="en-US"/>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10</a:t>
            </a:fld>
            <a:endParaRPr lang="zh-CN" altLang="en-US"/>
          </a:p>
        </p:txBody>
      </p:sp>
      <p:pic>
        <p:nvPicPr>
          <p:cNvPr id="7" name="图片 6"/>
          <p:cNvPicPr>
            <a:picLocks noChangeAspect="1"/>
          </p:cNvPicPr>
          <p:nvPr/>
        </p:nvPicPr>
        <p:blipFill>
          <a:blip r:embed="rId2"/>
          <a:stretch>
            <a:fillRect/>
          </a:stretch>
        </p:blipFill>
        <p:spPr>
          <a:xfrm>
            <a:off x="1331640" y="928136"/>
            <a:ext cx="6358586" cy="4018798"/>
          </a:xfrm>
          <a:prstGeom prst="rect">
            <a:avLst/>
          </a:prstGeom>
        </p:spPr>
      </p:pic>
    </p:spTree>
    <p:extLst>
      <p:ext uri="{BB962C8B-B14F-4D97-AF65-F5344CB8AC3E}">
        <p14:creationId xmlns:p14="http://schemas.microsoft.com/office/powerpoint/2010/main" val="268489494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1.</a:t>
            </a:r>
            <a:r>
              <a:rPr lang="zh-CN" altLang="en-US" dirty="0"/>
              <a:t>非增量式集成测试</a:t>
            </a:r>
          </a:p>
          <a:p>
            <a:pPr marL="342900" indent="-342900">
              <a:lnSpc>
                <a:spcPct val="150000"/>
              </a:lnSpc>
              <a:buClr>
                <a:srgbClr val="0070C0"/>
              </a:buClr>
              <a:buFont typeface="Wingdings" panose="05000000000000000000" pitchFamily="2" charset="2"/>
              <a:buChar char="Ø"/>
            </a:pPr>
            <a:r>
              <a:rPr lang="zh-CN" altLang="en-US" sz="2000" dirty="0" smtClean="0">
                <a:latin typeface="Times New Roman" pitchFamily="18" charset="0"/>
              </a:rPr>
              <a:t>先</a:t>
            </a:r>
            <a:r>
              <a:rPr lang="zh-CN" altLang="en-US" sz="2000" dirty="0">
                <a:latin typeface="Times New Roman" pitchFamily="18" charset="0"/>
              </a:rPr>
              <a:t>分别测试每个模块，再把所有模块按设计要求放在一起结合成所要的程序；</a:t>
            </a:r>
            <a:endParaRPr lang="en-US" altLang="zh-CN" sz="2000" dirty="0">
              <a:latin typeface="Times New Roman" pitchFamily="18" charset="0"/>
            </a:endParaRPr>
          </a:p>
          <a:p>
            <a:pPr>
              <a:lnSpc>
                <a:spcPct val="150000"/>
              </a:lnSpc>
            </a:pPr>
            <a:r>
              <a:rPr lang="zh-CN" altLang="en-US" sz="2000" dirty="0">
                <a:solidFill>
                  <a:srgbClr val="0000FF"/>
                </a:solidFill>
                <a:latin typeface="Times New Roman" pitchFamily="18" charset="0"/>
              </a:rPr>
              <a:t>缺点：</a:t>
            </a:r>
            <a:endParaRPr lang="en-US" altLang="zh-CN" sz="2000" dirty="0">
              <a:solidFill>
                <a:srgbClr val="0000FF"/>
              </a:solidFill>
              <a:latin typeface="Times New Roman" pitchFamily="18" charset="0"/>
            </a:endParaRPr>
          </a:p>
          <a:p>
            <a:pPr marL="342900" indent="-342900">
              <a:lnSpc>
                <a:spcPct val="150000"/>
              </a:lnSpc>
              <a:buClr>
                <a:srgbClr val="0070C0"/>
              </a:buClr>
              <a:buFont typeface="Wingdings" panose="05000000000000000000" pitchFamily="2" charset="2"/>
              <a:buChar char="Ø"/>
            </a:pPr>
            <a:r>
              <a:rPr lang="zh-CN" altLang="en-US" sz="2000" dirty="0" smtClean="0">
                <a:latin typeface="Times New Roman" pitchFamily="18" charset="0"/>
              </a:rPr>
              <a:t>非</a:t>
            </a:r>
            <a:r>
              <a:rPr lang="zh-CN" altLang="en-US" sz="2000" dirty="0">
                <a:latin typeface="Times New Roman" pitchFamily="18" charset="0"/>
              </a:rPr>
              <a:t>渐增式测试一下子把所有模块放在一起，并把庞大的程序作为一个整体来测试，测试者面对的情况十分复杂。</a:t>
            </a:r>
          </a:p>
          <a:p>
            <a:pPr marL="342900" indent="-342900">
              <a:lnSpc>
                <a:spcPct val="150000"/>
              </a:lnSpc>
              <a:buClr>
                <a:srgbClr val="0070C0"/>
              </a:buClr>
              <a:buFont typeface="Wingdings" panose="05000000000000000000" pitchFamily="2" charset="2"/>
              <a:buChar char="Ø"/>
            </a:pPr>
            <a:r>
              <a:rPr lang="zh-CN" altLang="en-US" sz="2000" dirty="0">
                <a:latin typeface="Times New Roman" pitchFamily="18" charset="0"/>
              </a:rPr>
              <a:t>在庞大的程序中想要诊断定位一个错误是非常困难的，改正错误更是极端困难，而且一旦改正一个错误之后，马上又会遇到新的错误。 </a:t>
            </a:r>
          </a:p>
          <a:p>
            <a:endParaRPr lang="zh-CN" altLang="en-US" dirty="0"/>
          </a:p>
        </p:txBody>
      </p:sp>
    </p:spTree>
    <p:extLst>
      <p:ext uri="{BB962C8B-B14F-4D97-AF65-F5344CB8AC3E}">
        <p14:creationId xmlns:p14="http://schemas.microsoft.com/office/powerpoint/2010/main" val="3888566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1143000" y="361949"/>
            <a:ext cx="5715000" cy="4444535"/>
          </a:xfrm>
          <a:prstGeom prst="rect">
            <a:avLst/>
          </a:prstGeom>
        </p:spPr>
      </p:pic>
    </p:spTree>
    <p:extLst>
      <p:ext uri="{BB962C8B-B14F-4D97-AF65-F5344CB8AC3E}">
        <p14:creationId xmlns:p14="http://schemas.microsoft.com/office/powerpoint/2010/main" val="14349372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5" name="Rectangle 2"/>
          <p:cNvSpPr txBox="1">
            <a:spLocks noChangeArrowheads="1"/>
          </p:cNvSpPr>
          <p:nvPr/>
        </p:nvSpPr>
        <p:spPr>
          <a:xfrm>
            <a:off x="457200" y="361950"/>
            <a:ext cx="8229600" cy="5654675"/>
          </a:xfrm>
          <a:prstGeom prst="rect">
            <a:avLst/>
          </a:prstGeom>
        </p:spPr>
        <p:txBody>
          <a:bodyPr/>
          <a:lstStyle>
            <a:lvl1pPr marL="342891" indent="-342891"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1pPr>
            <a:lvl2pPr marL="742932" indent="-28574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2pPr>
            <a:lvl3pPr marL="1142971"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3pPr>
            <a:lvl4pPr marL="1600160"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4pPr>
            <a:lvl5pPr marL="2057349" indent="-228594" algn="l" defTabSz="914377" rtl="0" eaLnBrk="1" latinLnBrk="0" hangingPunct="1">
              <a:lnSpc>
                <a:spcPct val="110000"/>
              </a:lnSpc>
              <a:spcBef>
                <a:spcPts val="0"/>
              </a:spcBef>
              <a:buFont typeface="Arial" pitchFamily="34" charset="0"/>
              <a:buChar char="»"/>
              <a:defRPr sz="1400" kern="1200">
                <a:solidFill>
                  <a:schemeClr val="tx1">
                    <a:lumMod val="85000"/>
                    <a:lumOff val="15000"/>
                  </a:schemeClr>
                </a:solidFill>
                <a:latin typeface="Arial" pitchFamily="34" charset="0"/>
                <a:ea typeface="+mn-ea"/>
                <a:cs typeface="Arial" pitchFamily="34" charset="0"/>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000" dirty="0" smtClean="0"/>
              <a:t>2. </a:t>
            </a:r>
            <a:r>
              <a:rPr lang="zh-CN" altLang="en-US" sz="2000" dirty="0" smtClean="0"/>
              <a:t>增量</a:t>
            </a:r>
            <a:r>
              <a:rPr lang="zh-CN" altLang="en-US" sz="2000" dirty="0"/>
              <a:t>式集成测试</a:t>
            </a:r>
          </a:p>
          <a:p>
            <a:pPr marL="514350" indent="-514350">
              <a:lnSpc>
                <a:spcPct val="150000"/>
              </a:lnSpc>
              <a:buFont typeface="+mj-lt"/>
              <a:buAutoNum type="arabicPeriod"/>
            </a:pPr>
            <a:r>
              <a:rPr lang="zh-CN" altLang="en-US" sz="2000" dirty="0" smtClean="0">
                <a:latin typeface="Times New Roman" pitchFamily="18" charset="0"/>
              </a:rPr>
              <a:t>把下一个要测试的模块同已经测试好的那些模块结合起来进行测试；</a:t>
            </a:r>
            <a:endParaRPr lang="en-US" altLang="zh-CN" sz="2000" dirty="0" smtClean="0">
              <a:latin typeface="Times New Roman" pitchFamily="18" charset="0"/>
            </a:endParaRPr>
          </a:p>
          <a:p>
            <a:pPr marL="514350" indent="-514350">
              <a:lnSpc>
                <a:spcPct val="150000"/>
              </a:lnSpc>
              <a:buFont typeface="+mj-lt"/>
              <a:buAutoNum type="arabicPeriod"/>
            </a:pPr>
            <a:r>
              <a:rPr lang="zh-CN" altLang="en-US" sz="2000" dirty="0" smtClean="0">
                <a:latin typeface="Times New Roman" pitchFamily="18" charset="0"/>
              </a:rPr>
              <a:t>测试完以后再把下一个应该测试的模块结合进来测试，每次增加一个模块；</a:t>
            </a:r>
            <a:endParaRPr lang="en-US" altLang="zh-CN" sz="2000" dirty="0" smtClean="0">
              <a:latin typeface="Times New Roman" pitchFamily="18" charset="0"/>
            </a:endParaRPr>
          </a:p>
          <a:p>
            <a:pPr marL="0" indent="0">
              <a:lnSpc>
                <a:spcPct val="150000"/>
              </a:lnSpc>
              <a:buFont typeface="Arial" pitchFamily="34" charset="0"/>
              <a:buNone/>
            </a:pPr>
            <a:r>
              <a:rPr lang="zh-CN" altLang="en-US" sz="2000" dirty="0" smtClean="0">
                <a:solidFill>
                  <a:srgbClr val="0000FF"/>
                </a:solidFill>
                <a:latin typeface="Times New Roman" pitchFamily="18" charset="0"/>
              </a:rPr>
              <a:t>实际上同时完成单元测试和集成测试；</a:t>
            </a:r>
            <a:endParaRPr lang="en-US" altLang="zh-CN" sz="2000" dirty="0" smtClean="0">
              <a:solidFill>
                <a:srgbClr val="0000FF"/>
              </a:solidFill>
              <a:latin typeface="Times New Roman" pitchFamily="18" charset="0"/>
            </a:endParaRPr>
          </a:p>
          <a:p>
            <a:pPr>
              <a:lnSpc>
                <a:spcPct val="150000"/>
              </a:lnSpc>
            </a:pPr>
            <a:r>
              <a:rPr lang="zh-CN" altLang="en-US" sz="2000" dirty="0" smtClean="0">
                <a:latin typeface="Times New Roman" pitchFamily="18" charset="0"/>
              </a:rPr>
              <a:t>把程序划分成小段来构造和测试，在这个过程中比较容易定位和改正错误；</a:t>
            </a:r>
            <a:endParaRPr lang="en-US" altLang="zh-CN" sz="2000" dirty="0" smtClean="0">
              <a:latin typeface="Times New Roman" pitchFamily="18" charset="0"/>
            </a:endParaRPr>
          </a:p>
          <a:p>
            <a:pPr>
              <a:lnSpc>
                <a:spcPct val="150000"/>
              </a:lnSpc>
            </a:pPr>
            <a:r>
              <a:rPr lang="zh-CN" altLang="en-US" sz="2000" dirty="0" smtClean="0">
                <a:latin typeface="Times New Roman" pitchFamily="18" charset="0"/>
              </a:rPr>
              <a:t>渐增方式有两种集成策略：</a:t>
            </a:r>
          </a:p>
          <a:p>
            <a:pPr lvl="1">
              <a:lnSpc>
                <a:spcPct val="150000"/>
              </a:lnSpc>
              <a:buFont typeface="Wingdings" pitchFamily="2" charset="2"/>
              <a:buChar char="u"/>
            </a:pPr>
            <a:r>
              <a:rPr lang="zh-CN" altLang="en-US" sz="2000" dirty="0" smtClean="0">
                <a:latin typeface="Times New Roman" pitchFamily="18" charset="0"/>
              </a:rPr>
              <a:t>自顶向下</a:t>
            </a:r>
          </a:p>
          <a:p>
            <a:pPr lvl="1">
              <a:lnSpc>
                <a:spcPct val="150000"/>
              </a:lnSpc>
              <a:buFont typeface="Wingdings" pitchFamily="2" charset="2"/>
              <a:buChar char="u"/>
            </a:pPr>
            <a:r>
              <a:rPr lang="zh-CN" altLang="en-US" sz="2000" dirty="0" smtClean="0">
                <a:latin typeface="Times New Roman" pitchFamily="18" charset="0"/>
              </a:rPr>
              <a:t>自底向上</a:t>
            </a:r>
            <a:endParaRPr lang="zh-CN" altLang="en-US" sz="2000" dirty="0" smtClean="0">
              <a:latin typeface="Times New Roman" pitchFamily="18" charset="0"/>
            </a:endParaRPr>
          </a:p>
        </p:txBody>
      </p:sp>
    </p:spTree>
    <p:extLst>
      <p:ext uri="{BB962C8B-B14F-4D97-AF65-F5344CB8AC3E}">
        <p14:creationId xmlns:p14="http://schemas.microsoft.com/office/powerpoint/2010/main" val="16085900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sz="1800" dirty="0"/>
              <a:t>2.</a:t>
            </a:r>
            <a:r>
              <a:rPr lang="zh-CN" altLang="en-US" sz="1800" dirty="0"/>
              <a:t>增量式集成测试</a:t>
            </a:r>
          </a:p>
          <a:p>
            <a:pPr>
              <a:lnSpc>
                <a:spcPct val="150000"/>
              </a:lnSpc>
            </a:pPr>
            <a:r>
              <a:rPr lang="zh-CN" altLang="en-US" sz="1800" dirty="0" smtClean="0"/>
              <a:t>（</a:t>
            </a:r>
            <a:r>
              <a:rPr lang="en-US" altLang="zh-CN" sz="1800" dirty="0"/>
              <a:t>1</a:t>
            </a:r>
            <a:r>
              <a:rPr lang="zh-CN" altLang="en-US" sz="1800" dirty="0"/>
              <a:t>）自顶向下增量式集成测试</a:t>
            </a:r>
          </a:p>
          <a:p>
            <a:pPr>
              <a:lnSpc>
                <a:spcPct val="150000"/>
              </a:lnSpc>
            </a:pPr>
            <a:r>
              <a:rPr lang="zh-CN" altLang="en-US" sz="1800" dirty="0" smtClean="0"/>
              <a:t>       自顶向下</a:t>
            </a:r>
            <a:r>
              <a:rPr lang="zh-CN" altLang="en-US" sz="1800" dirty="0"/>
              <a:t>增量式集成测试表示逐步集成和逐步测试是按结构图自上而下进行的，即模块集成顺序是首先集成主控模块，然后按照软件控制层次接口向下进行集成。从属于主控模块的模块按照深度优先策略或广度优先策略集成到结构中去。</a:t>
            </a:r>
          </a:p>
          <a:p>
            <a:pPr marL="285750" indent="-285750">
              <a:lnSpc>
                <a:spcPct val="150000"/>
              </a:lnSpc>
              <a:buFont typeface="Wingdings" panose="05000000000000000000" pitchFamily="2" charset="2"/>
              <a:buChar char="Ø"/>
            </a:pPr>
            <a:r>
              <a:rPr lang="zh-CN" altLang="en-US" sz="1800" dirty="0"/>
              <a:t>深度优先策略：首先集成在结构中的一个主控路径下的所有模块，主控路径的选择是任意的，一般根据问题的特性来确定；</a:t>
            </a:r>
          </a:p>
          <a:p>
            <a:pPr marL="285750" indent="-285750">
              <a:lnSpc>
                <a:spcPct val="150000"/>
              </a:lnSpc>
              <a:buFont typeface="Wingdings" panose="05000000000000000000" pitchFamily="2" charset="2"/>
              <a:buChar char="Ø"/>
            </a:pPr>
            <a:r>
              <a:rPr lang="zh-CN" altLang="en-US" sz="1800" dirty="0"/>
              <a:t>广度优先策略：首先沿着水平方向，把每一层中所有直接隶属于上一层的模块集成起来，直至最底层。</a:t>
            </a:r>
          </a:p>
          <a:p>
            <a:endParaRPr lang="zh-CN" altLang="en-US" sz="1800" dirty="0"/>
          </a:p>
        </p:txBody>
      </p:sp>
    </p:spTree>
    <p:extLst>
      <p:ext uri="{BB962C8B-B14F-4D97-AF65-F5344CB8AC3E}">
        <p14:creationId xmlns:p14="http://schemas.microsoft.com/office/powerpoint/2010/main" val="41958226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dirty="0" smtClean="0"/>
              <a:t>自顶向下</a:t>
            </a:r>
            <a:r>
              <a:rPr lang="zh-CN" altLang="en-US" dirty="0"/>
              <a:t>的集成方式的测试步骤如下：</a:t>
            </a:r>
          </a:p>
          <a:p>
            <a:r>
              <a:rPr lang="en-US" altLang="zh-CN" sz="2000" dirty="0"/>
              <a:t>1</a:t>
            </a:r>
            <a:r>
              <a:rPr lang="en-US" altLang="zh-CN" sz="2000" dirty="0" smtClean="0"/>
              <a:t>) </a:t>
            </a:r>
            <a:r>
              <a:rPr lang="zh-CN" altLang="en-US" sz="2000" dirty="0" smtClean="0"/>
              <a:t>以</a:t>
            </a:r>
            <a:r>
              <a:rPr lang="zh-CN" altLang="en-US" sz="2000" dirty="0"/>
              <a:t>主模块为被测模块，主模块的直接下属模块则用桩模块代替。</a:t>
            </a:r>
          </a:p>
          <a:p>
            <a:r>
              <a:rPr lang="en-US" altLang="zh-CN" sz="2000" dirty="0"/>
              <a:t>2</a:t>
            </a:r>
            <a:r>
              <a:rPr lang="en-US" altLang="zh-CN" sz="2000" dirty="0" smtClean="0"/>
              <a:t>) </a:t>
            </a:r>
            <a:r>
              <a:rPr lang="zh-CN" altLang="en-US" sz="2000" dirty="0" smtClean="0"/>
              <a:t>采用</a:t>
            </a:r>
            <a:r>
              <a:rPr lang="zh-CN" altLang="en-US" sz="2000" dirty="0"/>
              <a:t>深度优先或广度优先策略，用实际模块替换相应的桩模块（每次仅替换一个或少量几个桩模块，视模块接口的复杂程度而定），它们的直接下属模块则又用桩模块代替，与已测试的模块或子系统集成为新的子系统。</a:t>
            </a:r>
          </a:p>
          <a:p>
            <a:r>
              <a:rPr lang="en-US" altLang="zh-CN" sz="2000" dirty="0"/>
              <a:t>3</a:t>
            </a:r>
            <a:r>
              <a:rPr lang="en-US" altLang="zh-CN" sz="2000" dirty="0" smtClean="0"/>
              <a:t>) </a:t>
            </a:r>
            <a:r>
              <a:rPr lang="zh-CN" altLang="en-US" sz="2000" dirty="0" smtClean="0"/>
              <a:t>对</a:t>
            </a:r>
            <a:r>
              <a:rPr lang="zh-CN" altLang="en-US" sz="2000" dirty="0"/>
              <a:t>新形成的子系统进行测试，发现和排除模块集成过程中引起的错误，并做回归测试。</a:t>
            </a:r>
          </a:p>
          <a:p>
            <a:r>
              <a:rPr lang="en-US" altLang="zh-CN" sz="2000" dirty="0"/>
              <a:t>4</a:t>
            </a:r>
            <a:r>
              <a:rPr lang="en-US" altLang="zh-CN" sz="2000" dirty="0" smtClean="0"/>
              <a:t>) </a:t>
            </a:r>
            <a:r>
              <a:rPr lang="zh-CN" altLang="en-US" sz="2000" dirty="0" smtClean="0"/>
              <a:t>若</a:t>
            </a:r>
            <a:r>
              <a:rPr lang="zh-CN" altLang="en-US" sz="2000" dirty="0"/>
              <a:t>所有模块都已集成到系统中，则结束集成，否则转到步骤</a:t>
            </a:r>
            <a:r>
              <a:rPr lang="en-US" altLang="zh-CN" sz="2000" dirty="0"/>
              <a:t>2)</a:t>
            </a:r>
            <a:r>
              <a:rPr lang="zh-CN" altLang="en-US" sz="2000" dirty="0"/>
              <a:t>。</a:t>
            </a:r>
          </a:p>
          <a:p>
            <a:endParaRPr lang="zh-CN" altLang="en-US" dirty="0"/>
          </a:p>
        </p:txBody>
      </p:sp>
    </p:spTree>
    <p:extLst>
      <p:ext uri="{BB962C8B-B14F-4D97-AF65-F5344CB8AC3E}">
        <p14:creationId xmlns:p14="http://schemas.microsoft.com/office/powerpoint/2010/main" val="111098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6874" name="Object 10"/>
          <p:cNvGraphicFramePr>
            <a:graphicFrameLocks noChangeAspect="1"/>
          </p:cNvGraphicFramePr>
          <p:nvPr/>
        </p:nvGraphicFramePr>
        <p:xfrm>
          <a:off x="1163241" y="242888"/>
          <a:ext cx="2093119" cy="1951435"/>
        </p:xfrm>
        <a:graphic>
          <a:graphicData uri="http://schemas.openxmlformats.org/presentationml/2006/ole">
            <mc:AlternateContent xmlns:mc="http://schemas.openxmlformats.org/markup-compatibility/2006">
              <mc:Choice xmlns:v="urn:schemas-microsoft-com:vml" Requires="v">
                <p:oleObj spid="_x0000_s2080" name="Visio" r:id="rId3" imgW="1300119" imgH="1216918" progId="Visio.Drawing.11">
                  <p:embed/>
                </p:oleObj>
              </mc:Choice>
              <mc:Fallback>
                <p:oleObj name="Visio" r:id="rId3" imgW="1300119" imgH="1216918"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3241" y="242888"/>
                        <a:ext cx="2093119" cy="195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6875" name="Object 11"/>
          <p:cNvGraphicFramePr>
            <a:graphicFrameLocks noChangeAspect="1"/>
          </p:cNvGraphicFramePr>
          <p:nvPr/>
        </p:nvGraphicFramePr>
        <p:xfrm>
          <a:off x="3356372" y="241698"/>
          <a:ext cx="2228850" cy="1958578"/>
        </p:xfrm>
        <a:graphic>
          <a:graphicData uri="http://schemas.openxmlformats.org/presentationml/2006/ole">
            <mc:AlternateContent xmlns:mc="http://schemas.openxmlformats.org/markup-compatibility/2006">
              <mc:Choice xmlns:v="urn:schemas-microsoft-com:vml" Requires="v">
                <p:oleObj spid="_x0000_s2081" name="Visio" r:id="rId5" imgW="1390069" imgH="1216918" progId="Visio.Drawing.11">
                  <p:embed/>
                </p:oleObj>
              </mc:Choice>
              <mc:Fallback>
                <p:oleObj name="Visio" r:id="rId5" imgW="1390069" imgH="1216918" progId="Visio.Drawing.1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56372" y="241698"/>
                        <a:ext cx="2228850" cy="1958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6876" name="Object 12"/>
          <p:cNvGraphicFramePr>
            <a:graphicFrameLocks noChangeAspect="1"/>
          </p:cNvGraphicFramePr>
          <p:nvPr/>
        </p:nvGraphicFramePr>
        <p:xfrm>
          <a:off x="5887641" y="241698"/>
          <a:ext cx="1958578" cy="1958578"/>
        </p:xfrm>
        <a:graphic>
          <a:graphicData uri="http://schemas.openxmlformats.org/presentationml/2006/ole">
            <mc:AlternateContent xmlns:mc="http://schemas.openxmlformats.org/markup-compatibility/2006">
              <mc:Choice xmlns:v="urn:schemas-microsoft-com:vml" Requires="v">
                <p:oleObj spid="_x0000_s2082" name="Visio" r:id="rId7" imgW="1245210" imgH="1216918" progId="Visio.Drawing.11">
                  <p:embed/>
                </p:oleObj>
              </mc:Choice>
              <mc:Fallback>
                <p:oleObj name="Visio" r:id="rId7" imgW="1245210" imgH="1216918" progId="Visio.Drawing.11">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87641" y="241698"/>
                        <a:ext cx="1958578" cy="1958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6877" name="Object 13"/>
          <p:cNvGraphicFramePr>
            <a:graphicFrameLocks noChangeAspect="1"/>
          </p:cNvGraphicFramePr>
          <p:nvPr/>
        </p:nvGraphicFramePr>
        <p:xfrm>
          <a:off x="1229916" y="2268141"/>
          <a:ext cx="2025253" cy="1958578"/>
        </p:xfrm>
        <a:graphic>
          <a:graphicData uri="http://schemas.openxmlformats.org/presentationml/2006/ole">
            <mc:AlternateContent xmlns:mc="http://schemas.openxmlformats.org/markup-compatibility/2006">
              <mc:Choice xmlns:v="urn:schemas-microsoft-com:vml" Requires="v">
                <p:oleObj spid="_x0000_s2083" name="Visio" r:id="rId9" imgW="1245210" imgH="1216918" progId="Visio.Drawing.11">
                  <p:embed/>
                </p:oleObj>
              </mc:Choice>
              <mc:Fallback>
                <p:oleObj name="Visio" r:id="rId9" imgW="1245210" imgH="1216918" progId="Visio.Drawing.11">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29916" y="2268141"/>
                        <a:ext cx="2025253" cy="1958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6878" name="Object 14"/>
          <p:cNvGraphicFramePr>
            <a:graphicFrameLocks noChangeAspect="1"/>
          </p:cNvGraphicFramePr>
          <p:nvPr/>
        </p:nvGraphicFramePr>
        <p:xfrm>
          <a:off x="3457575" y="2265760"/>
          <a:ext cx="2301479" cy="2388394"/>
        </p:xfrm>
        <a:graphic>
          <a:graphicData uri="http://schemas.openxmlformats.org/presentationml/2006/ole">
            <mc:AlternateContent xmlns:mc="http://schemas.openxmlformats.org/markup-compatibility/2006">
              <mc:Choice xmlns:v="urn:schemas-microsoft-com:vml" Requires="v">
                <p:oleObj spid="_x0000_s2084" name="Visio" r:id="rId11" imgW="1416801" imgH="1486823" progId="Visio.Drawing.11">
                  <p:embed/>
                </p:oleObj>
              </mc:Choice>
              <mc:Fallback>
                <p:oleObj name="Visio" r:id="rId11" imgW="1416801" imgH="1486823" progId="Visio.Drawing.11">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457575" y="2265760"/>
                        <a:ext cx="2301479" cy="23883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6879" name="Object 15"/>
          <p:cNvGraphicFramePr>
            <a:graphicFrameLocks noChangeAspect="1"/>
          </p:cNvGraphicFramePr>
          <p:nvPr/>
        </p:nvGraphicFramePr>
        <p:xfrm>
          <a:off x="5820966" y="2268141"/>
          <a:ext cx="2152650" cy="1962150"/>
        </p:xfrm>
        <a:graphic>
          <a:graphicData uri="http://schemas.openxmlformats.org/presentationml/2006/ole">
            <mc:AlternateContent xmlns:mc="http://schemas.openxmlformats.org/markup-compatibility/2006">
              <mc:Choice xmlns:v="urn:schemas-microsoft-com:vml" Requires="v">
                <p:oleObj spid="_x0000_s2085" name="Visio" r:id="rId13" imgW="1396571" imgH="1216918" progId="Visio.Drawing.11">
                  <p:embed/>
                </p:oleObj>
              </mc:Choice>
              <mc:Fallback>
                <p:oleObj name="Visio" r:id="rId13" imgW="1396571" imgH="1216918" progId="Visio.Drawing.11">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820966" y="2268141"/>
                        <a:ext cx="2152650" cy="1962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4280" name="Rectangle 16"/>
          <p:cNvSpPr>
            <a:spLocks noChangeArrowheads="1"/>
          </p:cNvSpPr>
          <p:nvPr/>
        </p:nvSpPr>
        <p:spPr bwMode="auto">
          <a:xfrm>
            <a:off x="3457575" y="4254104"/>
            <a:ext cx="226215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a:t>按深度优先策略组装</a:t>
            </a:r>
          </a:p>
        </p:txBody>
      </p:sp>
    </p:spTree>
    <p:extLst>
      <p:ext uri="{BB962C8B-B14F-4D97-AF65-F5344CB8AC3E}">
        <p14:creationId xmlns:p14="http://schemas.microsoft.com/office/powerpoint/2010/main" val="2525900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687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687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687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6877"/>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36878"/>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368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1732" name="Object 4"/>
          <p:cNvGraphicFramePr>
            <a:graphicFrameLocks noChangeAspect="1"/>
          </p:cNvGraphicFramePr>
          <p:nvPr/>
        </p:nvGraphicFramePr>
        <p:xfrm>
          <a:off x="1163241" y="250032"/>
          <a:ext cx="2091928" cy="1950244"/>
        </p:xfrm>
        <a:graphic>
          <a:graphicData uri="http://schemas.openxmlformats.org/presentationml/2006/ole">
            <mc:AlternateContent xmlns:mc="http://schemas.openxmlformats.org/markup-compatibility/2006">
              <mc:Choice xmlns:v="urn:schemas-microsoft-com:vml" Requires="v">
                <p:oleObj spid="_x0000_s3104" name="Visio" r:id="rId3" imgW="1300119" imgH="1216918" progId="Visio.Drawing.11">
                  <p:embed/>
                </p:oleObj>
              </mc:Choice>
              <mc:Fallback>
                <p:oleObj name="Visio" r:id="rId3" imgW="1300119" imgH="1216918"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3241" y="250032"/>
                        <a:ext cx="2091928" cy="1950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1733" name="Object 5"/>
          <p:cNvGraphicFramePr>
            <a:graphicFrameLocks noChangeAspect="1"/>
          </p:cNvGraphicFramePr>
          <p:nvPr/>
        </p:nvGraphicFramePr>
        <p:xfrm>
          <a:off x="3357563" y="242887"/>
          <a:ext cx="2260997" cy="1957388"/>
        </p:xfrm>
        <a:graphic>
          <a:graphicData uri="http://schemas.openxmlformats.org/presentationml/2006/ole">
            <mc:AlternateContent xmlns:mc="http://schemas.openxmlformats.org/markup-compatibility/2006">
              <mc:Choice xmlns:v="urn:schemas-microsoft-com:vml" Requires="v">
                <p:oleObj spid="_x0000_s3105" name="Visio" r:id="rId5" imgW="1390069" imgH="1216918" progId="Visio.Drawing.11">
                  <p:embed/>
                </p:oleObj>
              </mc:Choice>
              <mc:Fallback>
                <p:oleObj name="Visio" r:id="rId5" imgW="1390069" imgH="1216918" progId="Visio.Drawing.1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57563" y="242887"/>
                        <a:ext cx="2260997" cy="1957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1734" name="Object 6"/>
          <p:cNvGraphicFramePr>
            <a:graphicFrameLocks noChangeAspect="1"/>
          </p:cNvGraphicFramePr>
          <p:nvPr/>
        </p:nvGraphicFramePr>
        <p:xfrm>
          <a:off x="5787629" y="242887"/>
          <a:ext cx="2180034" cy="1957388"/>
        </p:xfrm>
        <a:graphic>
          <a:graphicData uri="http://schemas.openxmlformats.org/presentationml/2006/ole">
            <mc:AlternateContent xmlns:mc="http://schemas.openxmlformats.org/markup-compatibility/2006">
              <mc:Choice xmlns:v="urn:schemas-microsoft-com:vml" Requires="v">
                <p:oleObj spid="_x0000_s3106" name="Visio" r:id="rId7" imgW="1390069" imgH="1216918" progId="Visio.Drawing.11">
                  <p:embed/>
                </p:oleObj>
              </mc:Choice>
              <mc:Fallback>
                <p:oleObj name="Visio" r:id="rId7" imgW="1390069" imgH="1216918" progId="Visio.Drawing.11">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87629" y="242887"/>
                        <a:ext cx="2180034" cy="1957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1735" name="Object 7"/>
          <p:cNvGraphicFramePr>
            <a:graphicFrameLocks noChangeAspect="1"/>
          </p:cNvGraphicFramePr>
          <p:nvPr/>
        </p:nvGraphicFramePr>
        <p:xfrm>
          <a:off x="1214437" y="2235994"/>
          <a:ext cx="2243138" cy="2002631"/>
        </p:xfrm>
        <a:graphic>
          <a:graphicData uri="http://schemas.openxmlformats.org/presentationml/2006/ole">
            <mc:AlternateContent xmlns:mc="http://schemas.openxmlformats.org/markup-compatibility/2006">
              <mc:Choice xmlns:v="urn:schemas-microsoft-com:vml" Requires="v">
                <p:oleObj spid="_x0000_s3107" name="Visio" r:id="rId9" imgW="1392236" imgH="1252593" progId="Visio.Drawing.11">
                  <p:embed/>
                </p:oleObj>
              </mc:Choice>
              <mc:Fallback>
                <p:oleObj name="Visio" r:id="rId9" imgW="1392236" imgH="1252593" progId="Visio.Drawing.11">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14437" y="2235994"/>
                        <a:ext cx="2243138" cy="2002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1736" name="Object 8"/>
          <p:cNvGraphicFramePr>
            <a:graphicFrameLocks noChangeAspect="1"/>
          </p:cNvGraphicFramePr>
          <p:nvPr/>
        </p:nvGraphicFramePr>
        <p:xfrm>
          <a:off x="3492104" y="2277666"/>
          <a:ext cx="2301478" cy="2387203"/>
        </p:xfrm>
        <a:graphic>
          <a:graphicData uri="http://schemas.openxmlformats.org/presentationml/2006/ole">
            <mc:AlternateContent xmlns:mc="http://schemas.openxmlformats.org/markup-compatibility/2006">
              <mc:Choice xmlns:v="urn:schemas-microsoft-com:vml" Requires="v">
                <p:oleObj spid="_x0000_s3108" name="Visio" r:id="rId11" imgW="1416801" imgH="1486823" progId="Visio.Drawing.11">
                  <p:embed/>
                </p:oleObj>
              </mc:Choice>
              <mc:Fallback>
                <p:oleObj name="Visio" r:id="rId11" imgW="1416801" imgH="1486823" progId="Visio.Drawing.11">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492104" y="2277666"/>
                        <a:ext cx="2301478" cy="2387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1737" name="Object 9"/>
          <p:cNvGraphicFramePr>
            <a:graphicFrameLocks noChangeAspect="1"/>
          </p:cNvGraphicFramePr>
          <p:nvPr/>
        </p:nvGraphicFramePr>
        <p:xfrm>
          <a:off x="5828110" y="2268141"/>
          <a:ext cx="2152650" cy="1952625"/>
        </p:xfrm>
        <a:graphic>
          <a:graphicData uri="http://schemas.openxmlformats.org/presentationml/2006/ole">
            <mc:AlternateContent xmlns:mc="http://schemas.openxmlformats.org/markup-compatibility/2006">
              <mc:Choice xmlns:v="urn:schemas-microsoft-com:vml" Requires="v">
                <p:oleObj spid="_x0000_s3109" name="Visio" r:id="rId13" imgW="1396571" imgH="1216918" progId="Visio.Drawing.11">
                  <p:embed/>
                </p:oleObj>
              </mc:Choice>
              <mc:Fallback>
                <p:oleObj name="Visio" r:id="rId13" imgW="1396571" imgH="1216918" progId="Visio.Drawing.11">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828110" y="2268141"/>
                        <a:ext cx="2152650" cy="195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5304" name="Rectangle 10"/>
          <p:cNvSpPr>
            <a:spLocks noChangeArrowheads="1"/>
          </p:cNvSpPr>
          <p:nvPr/>
        </p:nvSpPr>
        <p:spPr bwMode="auto">
          <a:xfrm>
            <a:off x="3457575" y="4225529"/>
            <a:ext cx="226215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a:t>按宽度优先策略组装</a:t>
            </a:r>
          </a:p>
        </p:txBody>
      </p:sp>
    </p:spTree>
    <p:extLst>
      <p:ext uri="{BB962C8B-B14F-4D97-AF65-F5344CB8AC3E}">
        <p14:creationId xmlns:p14="http://schemas.microsoft.com/office/powerpoint/2010/main" val="26719428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173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0173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0173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01735"/>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01736"/>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2017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2400" y="285750"/>
            <a:ext cx="8763000" cy="4618572"/>
          </a:xfrm>
          <a:prstGeom prst="rect">
            <a:avLst/>
          </a:prstGeom>
        </p:spPr>
        <p:txBody>
          <a:bodyPr wrap="square">
            <a:spAutoFit/>
          </a:bodyPr>
          <a:lstStyle/>
          <a:p>
            <a:pPr>
              <a:lnSpc>
                <a:spcPct val="150000"/>
              </a:lnSpc>
            </a:pPr>
            <a:r>
              <a:rPr lang="zh-CN" altLang="en-US" dirty="0">
                <a:solidFill>
                  <a:srgbClr val="CC3399"/>
                </a:solidFill>
              </a:rPr>
              <a:t>自顶向下的集成方式的</a:t>
            </a:r>
            <a:r>
              <a:rPr lang="zh-CN" altLang="en-US" dirty="0">
                <a:solidFill>
                  <a:srgbClr val="FF0000"/>
                </a:solidFill>
              </a:rPr>
              <a:t>主要优点</a:t>
            </a:r>
            <a:r>
              <a:rPr lang="zh-CN" altLang="en-US" dirty="0" smtClean="0"/>
              <a:t>如下：</a:t>
            </a:r>
            <a:endParaRPr lang="zh-CN" altLang="en-US" dirty="0"/>
          </a:p>
          <a:p>
            <a:pPr>
              <a:lnSpc>
                <a:spcPct val="150000"/>
              </a:lnSpc>
            </a:pPr>
            <a:r>
              <a:rPr lang="zh-CN" altLang="en-US" dirty="0"/>
              <a:t>① 可以及早发现和修复模块结构图中主要控制点存在的</a:t>
            </a:r>
            <a:r>
              <a:rPr lang="zh-CN" altLang="en-US" dirty="0" smtClean="0"/>
              <a:t>问题</a:t>
            </a:r>
            <a:r>
              <a:rPr lang="zh-CN" altLang="en-US" dirty="0"/>
              <a:t>，</a:t>
            </a:r>
            <a:r>
              <a:rPr lang="zh-CN" altLang="en-US" dirty="0" smtClean="0"/>
              <a:t>以</a:t>
            </a:r>
            <a:r>
              <a:rPr lang="zh-CN" altLang="en-US" dirty="0"/>
              <a:t>减少以后的</a:t>
            </a:r>
            <a:r>
              <a:rPr lang="zh-CN" altLang="en-US" dirty="0" smtClean="0"/>
              <a:t>返工，因为在一</a:t>
            </a:r>
            <a:r>
              <a:rPr lang="zh-CN" altLang="en-US" dirty="0"/>
              <a:t>个模块划分合理的模块结构图</a:t>
            </a:r>
            <a:r>
              <a:rPr lang="zh-CN" altLang="en-US" dirty="0" smtClean="0"/>
              <a:t>中，主要</a:t>
            </a:r>
            <a:r>
              <a:rPr lang="zh-CN" altLang="en-US" dirty="0"/>
              <a:t>的控制点多出现在较高的控制层次上。</a:t>
            </a:r>
          </a:p>
          <a:p>
            <a:pPr>
              <a:lnSpc>
                <a:spcPct val="150000"/>
              </a:lnSpc>
            </a:pPr>
            <a:r>
              <a:rPr lang="zh-CN" altLang="en-US" dirty="0"/>
              <a:t>② 能较早地验证功能的可行性。</a:t>
            </a:r>
          </a:p>
          <a:p>
            <a:pPr>
              <a:lnSpc>
                <a:spcPct val="150000"/>
              </a:lnSpc>
            </a:pPr>
            <a:r>
              <a:rPr lang="zh-CN" altLang="en-US" dirty="0"/>
              <a:t>③ 最多只需要一个驱动</a:t>
            </a:r>
            <a:r>
              <a:rPr lang="zh-CN" altLang="en-US" dirty="0" smtClean="0"/>
              <a:t>模块，减少</a:t>
            </a:r>
            <a:r>
              <a:rPr lang="zh-CN" altLang="en-US" dirty="0"/>
              <a:t>驱动模块的开发成本。</a:t>
            </a:r>
          </a:p>
          <a:p>
            <a:pPr>
              <a:lnSpc>
                <a:spcPct val="150000"/>
              </a:lnSpc>
            </a:pPr>
            <a:r>
              <a:rPr lang="zh-CN" altLang="en-US" dirty="0"/>
              <a:t>④ 支持故障隔离。若模块A通过了</a:t>
            </a:r>
            <a:r>
              <a:rPr lang="zh-CN" altLang="en-US" dirty="0" smtClean="0"/>
              <a:t>测试，而</a:t>
            </a:r>
            <a:r>
              <a:rPr lang="zh-CN" altLang="en-US" dirty="0"/>
              <a:t>加进模块B后测试中出现</a:t>
            </a:r>
            <a:r>
              <a:rPr lang="zh-CN" altLang="en-US" dirty="0" smtClean="0"/>
              <a:t>错误，则</a:t>
            </a:r>
            <a:r>
              <a:rPr lang="zh-CN" altLang="en-US" dirty="0"/>
              <a:t>可以肯定</a:t>
            </a:r>
            <a:r>
              <a:rPr lang="zh-CN" altLang="en-US" dirty="0" smtClean="0"/>
              <a:t>错误</a:t>
            </a:r>
            <a:r>
              <a:rPr lang="zh-CN" altLang="en-US" dirty="0"/>
              <a:t>位于模块B内部或模块A、B的接口上。</a:t>
            </a:r>
          </a:p>
          <a:p>
            <a:pPr>
              <a:lnSpc>
                <a:spcPct val="150000"/>
              </a:lnSpc>
            </a:pPr>
            <a:r>
              <a:rPr lang="zh-CN" altLang="en-US" dirty="0">
                <a:solidFill>
                  <a:srgbClr val="CC3399"/>
                </a:solidFill>
              </a:rPr>
              <a:t>自顶向下的集成方式的</a:t>
            </a:r>
            <a:r>
              <a:rPr lang="zh-CN" altLang="en-US" dirty="0">
                <a:solidFill>
                  <a:srgbClr val="FF0000"/>
                </a:solidFill>
              </a:rPr>
              <a:t>主要缺点</a:t>
            </a:r>
            <a:r>
              <a:rPr lang="zh-CN" altLang="en-US" dirty="0"/>
              <a:t>是需要开发和维护大量的桩模块。桩模块很难模拟实际子</a:t>
            </a:r>
            <a:r>
              <a:rPr lang="zh-CN" altLang="en-US" dirty="0" smtClean="0"/>
              <a:t>模块</a:t>
            </a:r>
            <a:r>
              <a:rPr lang="zh-CN" altLang="en-US" dirty="0"/>
              <a:t>的</a:t>
            </a:r>
            <a:r>
              <a:rPr lang="zh-CN" altLang="en-US" dirty="0" smtClean="0"/>
              <a:t>功能，而</a:t>
            </a:r>
            <a:r>
              <a:rPr lang="zh-CN" altLang="en-US" dirty="0"/>
              <a:t>涉及复杂算法的真正</a:t>
            </a:r>
            <a:r>
              <a:rPr lang="zh-CN" altLang="en-US" dirty="0" smtClean="0"/>
              <a:t>输入输出</a:t>
            </a:r>
            <a:r>
              <a:rPr lang="zh-CN" altLang="en-US" dirty="0"/>
              <a:t>的模块一般在</a:t>
            </a:r>
            <a:r>
              <a:rPr lang="zh-CN" altLang="en-US" dirty="0" smtClean="0"/>
              <a:t>底层，它们</a:t>
            </a:r>
            <a:r>
              <a:rPr lang="zh-CN" altLang="en-US" dirty="0"/>
              <a:t>是最容易出问题的</a:t>
            </a:r>
            <a:r>
              <a:rPr lang="zh-CN" altLang="en-US" dirty="0" smtClean="0"/>
              <a:t>模块，如果</a:t>
            </a:r>
            <a:r>
              <a:rPr lang="zh-CN" altLang="en-US" dirty="0"/>
              <a:t>到组装的后期才测试这些</a:t>
            </a:r>
            <a:r>
              <a:rPr lang="zh-CN" altLang="en-US" dirty="0" smtClean="0"/>
              <a:t>模块，一旦</a:t>
            </a:r>
            <a:r>
              <a:rPr lang="zh-CN" altLang="en-US" dirty="0"/>
              <a:t>发现</a:t>
            </a:r>
            <a:r>
              <a:rPr lang="zh-CN" altLang="en-US" dirty="0" smtClean="0"/>
              <a:t>问题，将</a:t>
            </a:r>
            <a:r>
              <a:rPr lang="zh-CN" altLang="en-US" dirty="0"/>
              <a:t>导致大量的回归测试。</a:t>
            </a:r>
          </a:p>
        </p:txBody>
      </p:sp>
    </p:spTree>
    <p:extLst>
      <p:ext uri="{BB962C8B-B14F-4D97-AF65-F5344CB8AC3E}">
        <p14:creationId xmlns:p14="http://schemas.microsoft.com/office/powerpoint/2010/main" val="3159601905"/>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a:t>（</a:t>
            </a:r>
            <a:r>
              <a:rPr lang="en-US" altLang="zh-CN" sz="2000" dirty="0"/>
              <a:t>2</a:t>
            </a:r>
            <a:r>
              <a:rPr lang="zh-CN" altLang="en-US" sz="2000" dirty="0"/>
              <a:t>）自底向上增量式集成测试</a:t>
            </a:r>
          </a:p>
          <a:p>
            <a:pPr marL="342900" indent="-342900">
              <a:lnSpc>
                <a:spcPct val="150000"/>
              </a:lnSpc>
              <a:buClr>
                <a:srgbClr val="00B050"/>
              </a:buClr>
              <a:buFont typeface="Wingdings" panose="05000000000000000000" pitchFamily="2" charset="2"/>
              <a:buChar char="p"/>
            </a:pPr>
            <a:r>
              <a:rPr lang="zh-CN" altLang="en-US" sz="2000" dirty="0"/>
              <a:t>自底向上增量式集成策略是从</a:t>
            </a:r>
            <a:r>
              <a:rPr lang="zh-CN" altLang="en-US" sz="2000" dirty="0">
                <a:solidFill>
                  <a:srgbClr val="FF0000"/>
                </a:solidFill>
              </a:rPr>
              <a:t>最底层的模块</a:t>
            </a:r>
            <a:r>
              <a:rPr lang="zh-CN" altLang="en-US" sz="2000" dirty="0"/>
              <a:t>开始，按结构图</a:t>
            </a:r>
            <a:r>
              <a:rPr lang="zh-CN" altLang="en-US" sz="2000" dirty="0">
                <a:solidFill>
                  <a:srgbClr val="00B050"/>
                </a:solidFill>
              </a:rPr>
              <a:t>自下而上</a:t>
            </a:r>
            <a:r>
              <a:rPr lang="zh-CN" altLang="en-US" sz="2000" dirty="0"/>
              <a:t>逐步进行集成并逐步进行测试工作。由于是从最底层开始集成，测试到较高层模块时，所需的下层模块功能已经具备，因此</a:t>
            </a:r>
            <a:r>
              <a:rPr lang="zh-CN" altLang="en-US" sz="2000" dirty="0">
                <a:solidFill>
                  <a:srgbClr val="00B0F0"/>
                </a:solidFill>
              </a:rPr>
              <a:t>不需要再使用被调用模拟子模块来辅助测试</a:t>
            </a:r>
            <a:r>
              <a:rPr lang="zh-CN" altLang="en-US" sz="2000" dirty="0"/>
              <a:t>。</a:t>
            </a:r>
          </a:p>
          <a:p>
            <a:pPr marL="342900" indent="-342900">
              <a:lnSpc>
                <a:spcPct val="150000"/>
              </a:lnSpc>
              <a:buClr>
                <a:srgbClr val="00B050"/>
              </a:buClr>
              <a:buFont typeface="Wingdings" panose="05000000000000000000" pitchFamily="2" charset="2"/>
              <a:buChar char="p"/>
            </a:pPr>
            <a:r>
              <a:rPr lang="zh-CN" altLang="en-US" sz="2000" dirty="0"/>
              <a:t>因为是自底向上进行组装，对于一个给定层次的模块，它的所有下属模块已经组装并测试完成，所以</a:t>
            </a:r>
            <a:r>
              <a:rPr lang="zh-CN" altLang="en-US" sz="2000" dirty="0">
                <a:solidFill>
                  <a:srgbClr val="00B0F0"/>
                </a:solidFill>
              </a:rPr>
              <a:t>不再需要桩模块</a:t>
            </a:r>
            <a:r>
              <a:rPr lang="zh-CN" altLang="en-US" sz="2000" dirty="0" smtClean="0"/>
              <a:t>。</a:t>
            </a:r>
            <a:endParaRPr lang="zh-CN" altLang="en-US" sz="2000" dirty="0"/>
          </a:p>
        </p:txBody>
      </p:sp>
    </p:spTree>
    <p:extLst>
      <p:ext uri="{BB962C8B-B14F-4D97-AF65-F5344CB8AC3E}">
        <p14:creationId xmlns:p14="http://schemas.microsoft.com/office/powerpoint/2010/main" val="2273833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zh-CN" altLang="en-US" dirty="0"/>
              <a:t>自底向上</a:t>
            </a:r>
            <a:r>
              <a:rPr lang="zh-CN" altLang="en-US" dirty="0" smtClean="0"/>
              <a:t>测试</a:t>
            </a:r>
            <a:r>
              <a:rPr lang="zh-CN" altLang="en-US" dirty="0"/>
              <a:t>步骤如下：</a:t>
            </a:r>
          </a:p>
          <a:p>
            <a:pPr>
              <a:lnSpc>
                <a:spcPct val="150000"/>
              </a:lnSpc>
            </a:pPr>
            <a:r>
              <a:rPr lang="en-US" altLang="zh-CN" sz="2000" dirty="0"/>
              <a:t>1) </a:t>
            </a:r>
            <a:r>
              <a:rPr lang="zh-CN" altLang="en-US" sz="2000" dirty="0"/>
              <a:t>为最底层模块开发驱动模块，对最底层模块进行并行测试。</a:t>
            </a:r>
          </a:p>
          <a:p>
            <a:pPr>
              <a:lnSpc>
                <a:spcPct val="150000"/>
              </a:lnSpc>
            </a:pPr>
            <a:r>
              <a:rPr lang="en-US" altLang="zh-CN" sz="2000" dirty="0"/>
              <a:t>2) </a:t>
            </a:r>
            <a:r>
              <a:rPr lang="zh-CN" altLang="en-US" sz="2000" dirty="0"/>
              <a:t>用实际模块替换驱动模块，与其已被测试过的直属子模块集成为一个子系统。</a:t>
            </a:r>
          </a:p>
          <a:p>
            <a:pPr>
              <a:lnSpc>
                <a:spcPct val="150000"/>
              </a:lnSpc>
            </a:pPr>
            <a:r>
              <a:rPr lang="en-US" altLang="zh-CN" sz="2000" dirty="0"/>
              <a:t>3) </a:t>
            </a:r>
            <a:r>
              <a:rPr lang="zh-CN" altLang="en-US" sz="2000" dirty="0"/>
              <a:t>为新形成的子系统开发驱动模块（若新形成的子系统对应为主控模块，则不必开发驱动模块），对该子系统进行测试。</a:t>
            </a:r>
          </a:p>
          <a:p>
            <a:pPr>
              <a:lnSpc>
                <a:spcPct val="150000"/>
              </a:lnSpc>
            </a:pPr>
            <a:r>
              <a:rPr lang="en-US" altLang="zh-CN" sz="2000" dirty="0"/>
              <a:t>4) </a:t>
            </a:r>
            <a:r>
              <a:rPr lang="zh-CN" altLang="en-US" sz="2000" dirty="0"/>
              <a:t>若该子系统已对应为主控模块，即最高层模块，则结束集成，否则转到步骤</a:t>
            </a:r>
            <a:r>
              <a:rPr lang="en-US" altLang="zh-CN" sz="2000" dirty="0"/>
              <a:t>2)</a:t>
            </a:r>
            <a:r>
              <a:rPr lang="zh-CN" altLang="en-US" sz="2000" dirty="0"/>
              <a:t>。</a:t>
            </a:r>
          </a:p>
          <a:p>
            <a:endParaRPr lang="zh-CN" altLang="en-US" dirty="0"/>
          </a:p>
        </p:txBody>
      </p:sp>
    </p:spTree>
    <p:extLst>
      <p:ext uri="{BB962C8B-B14F-4D97-AF65-F5344CB8AC3E}">
        <p14:creationId xmlns:p14="http://schemas.microsoft.com/office/powerpoint/2010/main" val="13153450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b="0" dirty="0">
                <a:solidFill>
                  <a:srgbClr val="008000"/>
                </a:solidFill>
              </a:rPr>
              <a:t>软件测试相关技术证书</a:t>
            </a:r>
            <a:endParaRPr lang="zh-CN" altLang="en-US" dirty="0">
              <a:solidFill>
                <a:srgbClr val="008000"/>
              </a:solidFill>
            </a:endParaRPr>
          </a:p>
        </p:txBody>
      </p:sp>
      <p:sp>
        <p:nvSpPr>
          <p:cNvPr id="3" name="内容占位符 2"/>
          <p:cNvSpPr>
            <a:spLocks noGrp="1"/>
          </p:cNvSpPr>
          <p:nvPr>
            <p:ph idx="1"/>
          </p:nvPr>
        </p:nvSpPr>
        <p:spPr>
          <a:xfrm>
            <a:off x="457200" y="976496"/>
            <a:ext cx="8229600" cy="3911231"/>
          </a:xfrm>
        </p:spPr>
        <p:txBody>
          <a:bodyPr/>
          <a:lstStyle/>
          <a:p>
            <a:r>
              <a:rPr lang="zh-CN" altLang="en-US" sz="2400" b="0" dirty="0">
                <a:solidFill>
                  <a:srgbClr val="0000FF"/>
                </a:solidFill>
              </a:rPr>
              <a:t>全国计算机等级考试（</a:t>
            </a:r>
            <a:r>
              <a:rPr lang="en-US" altLang="zh-CN" sz="2400" dirty="0">
                <a:solidFill>
                  <a:srgbClr val="0000FF"/>
                </a:solidFill>
              </a:rPr>
              <a:t>National Computer </a:t>
            </a:r>
            <a:r>
              <a:rPr lang="en-US" altLang="zh-CN" sz="2400" dirty="0" err="1" smtClean="0">
                <a:solidFill>
                  <a:srgbClr val="0000FF"/>
                </a:solidFill>
              </a:rPr>
              <a:t>RankExamination</a:t>
            </a:r>
            <a:r>
              <a:rPr lang="zh-CN" altLang="en-US" sz="2400" b="0" dirty="0">
                <a:solidFill>
                  <a:srgbClr val="0000FF"/>
                </a:solidFill>
              </a:rPr>
              <a:t>，</a:t>
            </a:r>
            <a:r>
              <a:rPr lang="en-US" altLang="zh-CN" sz="2400" dirty="0">
                <a:solidFill>
                  <a:srgbClr val="0000FF"/>
                </a:solidFill>
              </a:rPr>
              <a:t>NCRE</a:t>
            </a:r>
            <a:r>
              <a:rPr lang="zh-CN" altLang="en-US" sz="2400" b="0" dirty="0">
                <a:solidFill>
                  <a:srgbClr val="0000FF"/>
                </a:solidFill>
              </a:rPr>
              <a:t>）（机试）</a:t>
            </a:r>
          </a:p>
          <a:p>
            <a:pPr lvl="1">
              <a:buFont typeface="Wingdings" panose="05000000000000000000" pitchFamily="2" charset="2"/>
              <a:buChar char="u"/>
            </a:pPr>
            <a:r>
              <a:rPr lang="zh-CN" altLang="en-US" sz="2400" b="0" dirty="0" smtClean="0"/>
              <a:t>三</a:t>
            </a:r>
            <a:r>
              <a:rPr lang="zh-CN" altLang="en-US" sz="2400" b="0" dirty="0"/>
              <a:t>级：软件测试技术（机试）</a:t>
            </a:r>
          </a:p>
          <a:p>
            <a:pPr lvl="1">
              <a:buFont typeface="Wingdings" panose="05000000000000000000" pitchFamily="2" charset="2"/>
              <a:buChar char="u"/>
            </a:pPr>
            <a:r>
              <a:rPr lang="zh-CN" altLang="en-US" sz="2400" b="0" dirty="0" smtClean="0"/>
              <a:t>四</a:t>
            </a:r>
            <a:r>
              <a:rPr lang="zh-CN" altLang="en-US" sz="2400" b="0" dirty="0"/>
              <a:t>级：软件测试工程师（机试）</a:t>
            </a:r>
          </a:p>
          <a:p>
            <a:r>
              <a:rPr lang="zh-CN" altLang="en-US" sz="2400" b="0" dirty="0" smtClean="0">
                <a:solidFill>
                  <a:srgbClr val="0000FF"/>
                </a:solidFill>
              </a:rPr>
              <a:t>软件</a:t>
            </a:r>
            <a:r>
              <a:rPr lang="zh-CN" altLang="en-US" sz="2400" b="0" dirty="0">
                <a:solidFill>
                  <a:srgbClr val="0000FF"/>
                </a:solidFill>
              </a:rPr>
              <a:t>评测师（笔试）</a:t>
            </a:r>
          </a:p>
          <a:p>
            <a:pPr lvl="1">
              <a:buFont typeface="Wingdings" panose="05000000000000000000" pitchFamily="2" charset="2"/>
              <a:buChar char="u"/>
            </a:pPr>
            <a:r>
              <a:rPr lang="zh-CN" altLang="en-US" sz="2400" b="0" dirty="0" smtClean="0"/>
              <a:t>全国</a:t>
            </a:r>
            <a:r>
              <a:rPr lang="zh-CN" altLang="en-US" sz="2400" b="0" dirty="0"/>
              <a:t>计算机技术与软件专业技术资格考试（计算机</a:t>
            </a:r>
            <a:r>
              <a:rPr lang="zh-CN" altLang="en-US" sz="2400" b="0" dirty="0" smtClean="0"/>
              <a:t>软件</a:t>
            </a:r>
            <a:r>
              <a:rPr lang="zh-CN" altLang="en-US" sz="2400" b="0" dirty="0"/>
              <a:t>资格考试） 中级</a:t>
            </a:r>
            <a:endParaRPr lang="zh-CN" altLang="en-US" sz="2400" dirty="0"/>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11</a:t>
            </a:fld>
            <a:endParaRPr lang="zh-CN" altLang="en-US"/>
          </a:p>
        </p:txBody>
      </p:sp>
    </p:spTree>
    <p:extLst>
      <p:ext uri="{BB962C8B-B14F-4D97-AF65-F5344CB8AC3E}">
        <p14:creationId xmlns:p14="http://schemas.microsoft.com/office/powerpoint/2010/main" val="3922487768"/>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533400" y="1581150"/>
            <a:ext cx="7828969" cy="2286001"/>
          </a:xfrm>
          <a:prstGeom prst="rect">
            <a:avLst/>
          </a:prstGeom>
        </p:spPr>
      </p:pic>
    </p:spTree>
    <p:extLst>
      <p:ext uri="{BB962C8B-B14F-4D97-AF65-F5344CB8AC3E}">
        <p14:creationId xmlns:p14="http://schemas.microsoft.com/office/powerpoint/2010/main" val="32772036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533400" y="895350"/>
            <a:ext cx="8229600" cy="3661691"/>
          </a:xfrm>
        </p:spPr>
        <p:txBody>
          <a:bodyPr/>
          <a:lstStyle/>
          <a:p>
            <a:pPr>
              <a:lnSpc>
                <a:spcPct val="150000"/>
              </a:lnSpc>
            </a:pPr>
            <a:r>
              <a:rPr lang="zh-CN" altLang="en-US" sz="2000" dirty="0">
                <a:solidFill>
                  <a:srgbClr val="CC3399"/>
                </a:solidFill>
              </a:rPr>
              <a:t>自底向上</a:t>
            </a:r>
            <a:r>
              <a:rPr lang="zh-CN" altLang="en-US" sz="2000" dirty="0"/>
              <a:t>集成方式的</a:t>
            </a:r>
            <a:r>
              <a:rPr lang="zh-CN" altLang="en-US" sz="2000" dirty="0">
                <a:solidFill>
                  <a:srgbClr val="FF0000"/>
                </a:solidFill>
              </a:rPr>
              <a:t>主要优点</a:t>
            </a:r>
            <a:r>
              <a:rPr lang="zh-CN" altLang="en-US" sz="2000" dirty="0"/>
              <a:t>如下。</a:t>
            </a:r>
          </a:p>
          <a:p>
            <a:pPr>
              <a:lnSpc>
                <a:spcPct val="150000"/>
              </a:lnSpc>
            </a:pPr>
            <a:r>
              <a:rPr lang="zh-CN" altLang="en-US" sz="2000" dirty="0"/>
              <a:t>① 大大减少了桩模块的</a:t>
            </a:r>
            <a:r>
              <a:rPr lang="zh-CN" altLang="en-US" sz="2000" dirty="0" smtClean="0"/>
              <a:t>开发，虽然</a:t>
            </a:r>
            <a:r>
              <a:rPr lang="zh-CN" altLang="en-US" sz="2000" dirty="0"/>
              <a:t>需要开发大量驱动</a:t>
            </a:r>
            <a:r>
              <a:rPr lang="zh-CN" altLang="en-US" sz="2000" dirty="0" smtClean="0"/>
              <a:t>模块，但</a:t>
            </a:r>
            <a:r>
              <a:rPr lang="zh-CN" altLang="en-US" sz="2000" dirty="0"/>
              <a:t>其开发成本要比开发桩模块小。</a:t>
            </a:r>
          </a:p>
          <a:p>
            <a:pPr>
              <a:lnSpc>
                <a:spcPct val="150000"/>
              </a:lnSpc>
            </a:pPr>
            <a:r>
              <a:rPr lang="zh-CN" altLang="en-US" sz="2000" dirty="0"/>
              <a:t>② 涉及复杂算法和真正输入输出的模块往往在</a:t>
            </a:r>
            <a:r>
              <a:rPr lang="zh-CN" altLang="en-US" sz="2000" dirty="0" smtClean="0"/>
              <a:t>底层，它们</a:t>
            </a:r>
            <a:r>
              <a:rPr lang="zh-CN" altLang="en-US" sz="2000" dirty="0"/>
              <a:t>是最容易出错的</a:t>
            </a:r>
            <a:r>
              <a:rPr lang="zh-CN" altLang="en-US" sz="2000" dirty="0" smtClean="0"/>
              <a:t>模块，先</a:t>
            </a:r>
            <a:r>
              <a:rPr lang="zh-CN" altLang="en-US" sz="2000" dirty="0"/>
              <a:t>对</a:t>
            </a:r>
            <a:r>
              <a:rPr lang="zh-CN" altLang="en-US" sz="2000" dirty="0" smtClean="0"/>
              <a:t>底层模块</a:t>
            </a:r>
            <a:r>
              <a:rPr lang="zh-CN" altLang="en-US" sz="2000" dirty="0"/>
              <a:t>进行</a:t>
            </a:r>
            <a:r>
              <a:rPr lang="zh-CN" altLang="en-US" sz="2000" dirty="0" smtClean="0"/>
              <a:t>测试，减少</a:t>
            </a:r>
            <a:r>
              <a:rPr lang="zh-CN" altLang="en-US" sz="2000" dirty="0"/>
              <a:t>了回归测试成本。</a:t>
            </a:r>
          </a:p>
          <a:p>
            <a:pPr>
              <a:lnSpc>
                <a:spcPct val="150000"/>
              </a:lnSpc>
            </a:pPr>
            <a:r>
              <a:rPr lang="zh-CN" altLang="en-US" sz="2000" dirty="0"/>
              <a:t>③ 在集成的早期实现对底层模块的并行</a:t>
            </a:r>
            <a:r>
              <a:rPr lang="zh-CN" altLang="en-US" sz="2000" dirty="0" smtClean="0"/>
              <a:t>测试，提高</a:t>
            </a:r>
            <a:r>
              <a:rPr lang="zh-CN" altLang="en-US" sz="2000" dirty="0"/>
              <a:t>了集成的</a:t>
            </a:r>
            <a:r>
              <a:rPr lang="zh-CN" altLang="en-US" sz="2000" dirty="0" smtClean="0"/>
              <a:t>效率，支持</a:t>
            </a:r>
            <a:r>
              <a:rPr lang="zh-CN" altLang="en-US" sz="2000" dirty="0"/>
              <a:t>故障隔离</a:t>
            </a:r>
            <a:r>
              <a:rPr lang="zh-CN" altLang="en-US" sz="2000" dirty="0" smtClean="0"/>
              <a:t>。</a:t>
            </a:r>
            <a:endParaRPr lang="zh-CN" altLang="en-US" sz="2000" dirty="0"/>
          </a:p>
        </p:txBody>
      </p:sp>
    </p:spTree>
    <p:extLst>
      <p:ext uri="{BB962C8B-B14F-4D97-AF65-F5344CB8AC3E}">
        <p14:creationId xmlns:p14="http://schemas.microsoft.com/office/powerpoint/2010/main" val="14953558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514350"/>
            <a:ext cx="8229600" cy="3661691"/>
          </a:xfrm>
        </p:spPr>
        <p:txBody>
          <a:bodyPr/>
          <a:lstStyle/>
          <a:p>
            <a:pPr>
              <a:lnSpc>
                <a:spcPct val="150000"/>
              </a:lnSpc>
            </a:pPr>
            <a:r>
              <a:rPr lang="zh-CN" altLang="en-US" sz="2000" dirty="0">
                <a:solidFill>
                  <a:srgbClr val="CC3399"/>
                </a:solidFill>
              </a:rPr>
              <a:t>自底向上</a:t>
            </a:r>
            <a:r>
              <a:rPr lang="zh-CN" altLang="en-US" sz="2000" dirty="0"/>
              <a:t>集成方式的</a:t>
            </a:r>
            <a:r>
              <a:rPr lang="zh-CN" altLang="en-US" sz="2000" dirty="0">
                <a:solidFill>
                  <a:srgbClr val="FF0000"/>
                </a:solidFill>
              </a:rPr>
              <a:t>主要缺点</a:t>
            </a:r>
            <a:r>
              <a:rPr lang="zh-CN" altLang="en-US" sz="2000" dirty="0"/>
              <a:t>是需要大量的驱动模块，主要控制点存在的问题要到集成后期才能修复，需要花费较大成本。故此类集成方法不适合那些控制结构对整个体系至关重要的软件产品。随着测试的逐步推进，组装的系统愈加复杂，很难测试底层模块的异常。</a:t>
            </a:r>
          </a:p>
          <a:p>
            <a:pPr>
              <a:lnSpc>
                <a:spcPct val="150000"/>
              </a:lnSpc>
            </a:pPr>
            <a:r>
              <a:rPr lang="zh-CN" altLang="en-US" sz="2000" dirty="0">
                <a:latin typeface="楷体" panose="02010609060101010101" pitchFamily="49" charset="-122"/>
                <a:ea typeface="楷体" panose="02010609060101010101" pitchFamily="49" charset="-122"/>
              </a:rPr>
              <a:t>在实际应用中，自底向上集成方式比自顶向下集成方式应用更为广泛，尤其是在如下场合，更应使用自底向上的集成方式：软件的高层接口变化比较频繁、可测试性不强、软件的底层接口较稳定</a:t>
            </a:r>
            <a:r>
              <a:rPr lang="zh-CN" altLang="en-US" dirty="0">
                <a:latin typeface="楷体" panose="02010609060101010101" pitchFamily="49" charset="-122"/>
                <a:ea typeface="楷体" panose="02010609060101010101" pitchFamily="49" charset="-122"/>
              </a:rPr>
              <a:t>。</a:t>
            </a:r>
          </a:p>
          <a:p>
            <a:endParaRPr lang="zh-CN" altLang="en-US" sz="28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6537206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304800" y="990340"/>
            <a:ext cx="8534400" cy="3661691"/>
          </a:xfrm>
        </p:spPr>
        <p:txBody>
          <a:bodyPr/>
          <a:lstStyle/>
          <a:p>
            <a:pPr>
              <a:lnSpc>
                <a:spcPct val="150000"/>
              </a:lnSpc>
            </a:pPr>
            <a:r>
              <a:rPr lang="zh-CN" altLang="en-US" sz="2000" dirty="0"/>
              <a:t>（</a:t>
            </a:r>
            <a:r>
              <a:rPr lang="en-US" altLang="zh-CN" sz="2000" dirty="0"/>
              <a:t>3</a:t>
            </a:r>
            <a:r>
              <a:rPr lang="zh-CN" altLang="en-US" sz="2000" dirty="0"/>
              <a:t>）三明治集成测试</a:t>
            </a:r>
          </a:p>
          <a:p>
            <a:pPr>
              <a:lnSpc>
                <a:spcPct val="150000"/>
              </a:lnSpc>
            </a:pPr>
            <a:r>
              <a:rPr lang="zh-CN" altLang="en-US" sz="2000" dirty="0" smtClean="0"/>
              <a:t>       </a:t>
            </a:r>
            <a:r>
              <a:rPr lang="zh-CN" altLang="en-US" sz="2000" dirty="0" smtClean="0">
                <a:solidFill>
                  <a:srgbClr val="FF0000"/>
                </a:solidFill>
              </a:rPr>
              <a:t>三明治</a:t>
            </a:r>
            <a:r>
              <a:rPr lang="zh-CN" altLang="en-US" sz="2000" dirty="0">
                <a:solidFill>
                  <a:srgbClr val="FF0000"/>
                </a:solidFill>
              </a:rPr>
              <a:t>集成测试</a:t>
            </a:r>
            <a:r>
              <a:rPr lang="zh-CN" altLang="en-US" sz="2000" dirty="0"/>
              <a:t>是将自顶向下测试与自底向上测试</a:t>
            </a:r>
            <a:r>
              <a:rPr lang="zh-CN" altLang="en-US" sz="2000" dirty="0">
                <a:solidFill>
                  <a:srgbClr val="00B0F0"/>
                </a:solidFill>
              </a:rPr>
              <a:t>两种模式有机结合起来</a:t>
            </a:r>
            <a:r>
              <a:rPr lang="zh-CN" altLang="en-US" sz="2000" dirty="0"/>
              <a:t>，采用并行的自顶向下、自底向上集成方式形成的方法</a:t>
            </a:r>
            <a:r>
              <a:rPr lang="zh-CN" altLang="en-US" sz="2000" dirty="0" smtClean="0"/>
              <a:t>。</a:t>
            </a:r>
            <a:endParaRPr lang="en-US" altLang="zh-CN" sz="2000" dirty="0" smtClean="0"/>
          </a:p>
          <a:p>
            <a:pPr>
              <a:lnSpc>
                <a:spcPct val="150000"/>
              </a:lnSpc>
            </a:pPr>
            <a:r>
              <a:rPr lang="zh-CN" altLang="en-US" sz="2000" dirty="0" smtClean="0"/>
              <a:t>三明治</a:t>
            </a:r>
            <a:r>
              <a:rPr lang="zh-CN" altLang="en-US" sz="2000" dirty="0"/>
              <a:t>集成测试更重要的是采取</a:t>
            </a:r>
            <a:r>
              <a:rPr lang="zh-CN" altLang="en-US" sz="2000" dirty="0">
                <a:solidFill>
                  <a:srgbClr val="D60093"/>
                </a:solidFill>
              </a:rPr>
              <a:t>持续集成</a:t>
            </a:r>
            <a:r>
              <a:rPr lang="zh-CN" altLang="en-US" sz="2000" dirty="0"/>
              <a:t>的策略，软件开发中各个模块不是同时完成的，根据进度将完成的模块尽可能早地进行集成，有助于尽早发现缺陷，避免集成阶段大量缺陷涌现。同时，自底向上集成时，先期完成的模块将是后期模块的驱动模块，从而使后期模块的单元测试和集成测试出现了部分交叉，不仅节省了测试代码的编写，也有利于提高工作效率。</a:t>
            </a:r>
          </a:p>
          <a:p>
            <a:endParaRPr lang="zh-CN" altLang="en-US" sz="2000" dirty="0"/>
          </a:p>
        </p:txBody>
      </p:sp>
    </p:spTree>
    <p:extLst>
      <p:ext uri="{BB962C8B-B14F-4D97-AF65-F5344CB8AC3E}">
        <p14:creationId xmlns:p14="http://schemas.microsoft.com/office/powerpoint/2010/main" val="2486807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11.10.1 </a:t>
            </a:r>
            <a:r>
              <a:rPr lang="zh-CN" altLang="en-US" dirty="0"/>
              <a:t>系统测试概述</a:t>
            </a:r>
          </a:p>
          <a:p>
            <a:pPr indent="538163"/>
            <a:r>
              <a:rPr lang="zh-CN" altLang="en-US" sz="2000" dirty="0" smtClean="0">
                <a:solidFill>
                  <a:srgbClr val="FF0000"/>
                </a:solidFill>
              </a:rPr>
              <a:t>系统测试</a:t>
            </a:r>
            <a:r>
              <a:rPr lang="zh-CN" altLang="en-US" sz="2000" dirty="0">
                <a:solidFill>
                  <a:srgbClr val="FF0000"/>
                </a:solidFill>
              </a:rPr>
              <a:t>的对象</a:t>
            </a:r>
            <a:r>
              <a:rPr lang="zh-CN" altLang="en-US" sz="2000" dirty="0"/>
              <a:t>包括</a:t>
            </a:r>
            <a:r>
              <a:rPr lang="zh-CN" altLang="en-US" sz="2000" dirty="0">
                <a:solidFill>
                  <a:srgbClr val="6600FF"/>
                </a:solidFill>
              </a:rPr>
              <a:t>源程序</a:t>
            </a:r>
            <a:r>
              <a:rPr lang="zh-CN" altLang="en-US" sz="2000" dirty="0"/>
              <a:t>、</a:t>
            </a:r>
            <a:r>
              <a:rPr lang="zh-CN" altLang="en-US" sz="2000" dirty="0">
                <a:solidFill>
                  <a:srgbClr val="6600FF"/>
                </a:solidFill>
              </a:rPr>
              <a:t>需求分析阶段到详细设计阶段中的各技术文档、管理文档、提交给用户的文档、软件所依赖的硬件、外设甚至包括某些数据、某些支持软件及其接口</a:t>
            </a:r>
            <a:r>
              <a:rPr lang="zh-CN" altLang="en-US" sz="2000" dirty="0"/>
              <a:t>等。</a:t>
            </a:r>
          </a:p>
          <a:p>
            <a:pPr indent="538163"/>
            <a:r>
              <a:rPr lang="zh-CN" altLang="en-US" sz="2000" dirty="0"/>
              <a:t>随着测试概念的发展，</a:t>
            </a:r>
            <a:r>
              <a:rPr lang="zh-CN" altLang="en-US" sz="2000" dirty="0">
                <a:solidFill>
                  <a:srgbClr val="00B050"/>
                </a:solidFill>
              </a:rPr>
              <a:t>当前系统测试已逐渐侧重于验证系统是否符合需求规定的</a:t>
            </a:r>
            <a:r>
              <a:rPr lang="zh-CN" altLang="en-US" sz="2000" dirty="0">
                <a:solidFill>
                  <a:srgbClr val="CC3399"/>
                </a:solidFill>
              </a:rPr>
              <a:t>非功能指标</a:t>
            </a:r>
            <a:r>
              <a:rPr lang="zh-CN" altLang="en-US" sz="2000" dirty="0"/>
              <a:t>。其测试范围可分为功能测试、性能测试、压力测试、容量测试、安全性测试、图形用户界面测试、可用性测试、安装测试、配置测试、异常测试、备份测试、健壮性测试、文档测试、在线帮助测试、网络测试、稳定性测试等。</a:t>
            </a:r>
          </a:p>
          <a:p>
            <a:endParaRPr lang="zh-CN" altLang="en-US" dirty="0"/>
          </a:p>
        </p:txBody>
      </p:sp>
    </p:spTree>
    <p:extLst>
      <p:ext uri="{BB962C8B-B14F-4D97-AF65-F5344CB8AC3E}">
        <p14:creationId xmlns:p14="http://schemas.microsoft.com/office/powerpoint/2010/main" val="37177636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11.10.2</a:t>
            </a:r>
            <a:r>
              <a:rPr lang="zh-CN" altLang="en-US" dirty="0"/>
              <a:t>　系统测试类型</a:t>
            </a:r>
          </a:p>
          <a:p>
            <a:r>
              <a:rPr lang="zh-CN" altLang="en-US" sz="1800" dirty="0">
                <a:solidFill>
                  <a:srgbClr val="CC3399"/>
                </a:solidFill>
              </a:rPr>
              <a:t>（</a:t>
            </a:r>
            <a:r>
              <a:rPr lang="en-US" altLang="zh-CN" sz="1800" dirty="0">
                <a:solidFill>
                  <a:srgbClr val="CC3399"/>
                </a:solidFill>
              </a:rPr>
              <a:t>1</a:t>
            </a:r>
            <a:r>
              <a:rPr lang="zh-CN" altLang="en-US" sz="1800" dirty="0">
                <a:solidFill>
                  <a:srgbClr val="CC3399"/>
                </a:solidFill>
              </a:rPr>
              <a:t>）功能测试</a:t>
            </a:r>
          </a:p>
          <a:p>
            <a:r>
              <a:rPr lang="zh-CN" altLang="en-US" sz="1800" dirty="0" smtClean="0"/>
              <a:t>    功能测试</a:t>
            </a:r>
            <a:r>
              <a:rPr lang="zh-CN" altLang="en-US" sz="1800" dirty="0"/>
              <a:t>是系统测试中最基本的测试，它不管软件内部是如何实现的，而只是根据需求规格说明书和测试需求列表，验证产品的功能是否符合需求规格。</a:t>
            </a:r>
          </a:p>
          <a:p>
            <a:r>
              <a:rPr lang="zh-CN" altLang="en-US" sz="1800" dirty="0">
                <a:solidFill>
                  <a:srgbClr val="CC3399"/>
                </a:solidFill>
              </a:rPr>
              <a:t>（</a:t>
            </a:r>
            <a:r>
              <a:rPr lang="en-US" altLang="zh-CN" sz="1800" dirty="0">
                <a:solidFill>
                  <a:srgbClr val="CC3399"/>
                </a:solidFill>
              </a:rPr>
              <a:t>2</a:t>
            </a:r>
            <a:r>
              <a:rPr lang="zh-CN" altLang="en-US" sz="1800" dirty="0">
                <a:solidFill>
                  <a:srgbClr val="CC3399"/>
                </a:solidFill>
              </a:rPr>
              <a:t>）性能测试</a:t>
            </a:r>
          </a:p>
          <a:p>
            <a:r>
              <a:rPr lang="zh-CN" altLang="en-US" sz="1800" dirty="0" smtClean="0"/>
              <a:t>     性能</a:t>
            </a:r>
            <a:r>
              <a:rPr lang="zh-CN" altLang="en-US" sz="1800" dirty="0"/>
              <a:t>测试是用来测试软件系统在实际的集成系统中运行性能的。因为在无论是单元测试，还是集成测试中，都没有将系统作为一个整体放入实际环境中运行，因此，只有在性能测试阶段，才能够真正看到系统的实际性能。</a:t>
            </a:r>
          </a:p>
          <a:p>
            <a:r>
              <a:rPr lang="zh-CN" altLang="en-US" sz="1800" dirty="0"/>
              <a:t>对于</a:t>
            </a:r>
            <a:r>
              <a:rPr lang="zh-CN" altLang="en-US" sz="1800" dirty="0">
                <a:solidFill>
                  <a:srgbClr val="FF0000"/>
                </a:solidFill>
              </a:rPr>
              <a:t>实时系统</a:t>
            </a:r>
            <a:r>
              <a:rPr lang="zh-CN" altLang="en-US" sz="1800" dirty="0"/>
              <a:t>和</a:t>
            </a:r>
            <a:r>
              <a:rPr lang="zh-CN" altLang="en-US" sz="1800" dirty="0">
                <a:solidFill>
                  <a:srgbClr val="FF0000"/>
                </a:solidFill>
              </a:rPr>
              <a:t>嵌入式系统</a:t>
            </a:r>
            <a:r>
              <a:rPr lang="zh-CN" altLang="en-US" sz="1800" dirty="0"/>
              <a:t>，提供符合功能需求但不符合性能需求的软件是不能接受的。性能测试的目的是度量系统相对于预定义目标的差距。需要的性能级别针对于实际的性能级别进行比较，并把其中的差距文档化。</a:t>
            </a:r>
            <a:endParaRPr lang="zh-CN" altLang="en-US" dirty="0"/>
          </a:p>
        </p:txBody>
      </p:sp>
    </p:spTree>
    <p:extLst>
      <p:ext uri="{BB962C8B-B14F-4D97-AF65-F5344CB8AC3E}">
        <p14:creationId xmlns:p14="http://schemas.microsoft.com/office/powerpoint/2010/main" val="17958910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a:solidFill>
                  <a:srgbClr val="FF0000"/>
                </a:solidFill>
              </a:rPr>
              <a:t>（</a:t>
            </a:r>
            <a:r>
              <a:rPr lang="en-US" altLang="zh-CN" sz="2000" dirty="0">
                <a:solidFill>
                  <a:srgbClr val="FF0000"/>
                </a:solidFill>
              </a:rPr>
              <a:t>3</a:t>
            </a:r>
            <a:r>
              <a:rPr lang="zh-CN" altLang="en-US" sz="2000" dirty="0">
                <a:solidFill>
                  <a:srgbClr val="FF0000"/>
                </a:solidFill>
              </a:rPr>
              <a:t>）安装测试</a:t>
            </a:r>
          </a:p>
          <a:p>
            <a:pPr>
              <a:lnSpc>
                <a:spcPct val="150000"/>
              </a:lnSpc>
            </a:pPr>
            <a:r>
              <a:rPr lang="zh-CN" altLang="en-US" sz="2000" dirty="0" smtClean="0"/>
              <a:t>    安装</a:t>
            </a:r>
            <a:r>
              <a:rPr lang="zh-CN" altLang="en-US" sz="2000" dirty="0"/>
              <a:t>测试用来确保软件在</a:t>
            </a:r>
            <a:r>
              <a:rPr lang="zh-CN" altLang="en-US" sz="2000" dirty="0">
                <a:solidFill>
                  <a:srgbClr val="CC3399"/>
                </a:solidFill>
              </a:rPr>
              <a:t>正常情况</a:t>
            </a:r>
            <a:r>
              <a:rPr lang="zh-CN" altLang="en-US" sz="2000" dirty="0"/>
              <a:t>和</a:t>
            </a:r>
            <a:r>
              <a:rPr lang="zh-CN" altLang="en-US" sz="2000" dirty="0">
                <a:solidFill>
                  <a:srgbClr val="CC3399"/>
                </a:solidFill>
              </a:rPr>
              <a:t>异常情况</a:t>
            </a:r>
            <a:r>
              <a:rPr lang="zh-CN" altLang="en-US" sz="2000" dirty="0"/>
              <a:t>的不同条件下都</a:t>
            </a:r>
            <a:r>
              <a:rPr lang="zh-CN" altLang="en-US" sz="2000" dirty="0">
                <a:solidFill>
                  <a:srgbClr val="00B0F0"/>
                </a:solidFill>
              </a:rPr>
              <a:t>不丢失数据或者功能</a:t>
            </a:r>
            <a:r>
              <a:rPr lang="zh-CN" altLang="en-US" sz="2000" dirty="0"/>
              <a:t>，具体测试活动包括首次安装、升级、完整安装、自定义安装、卸载等。测试对象包括测试安装代码以及安装手册。安装代码提供安装一些程序能够运行的基础数据，安装手册提供如何进行安装</a:t>
            </a:r>
            <a:r>
              <a:rPr lang="zh-CN" altLang="en-US" sz="2000" dirty="0" smtClean="0"/>
              <a:t>。</a:t>
            </a:r>
            <a:endParaRPr lang="zh-CN" altLang="en-US" sz="2000" dirty="0"/>
          </a:p>
        </p:txBody>
      </p:sp>
    </p:spTree>
    <p:extLst>
      <p:ext uri="{BB962C8B-B14F-4D97-AF65-F5344CB8AC3E}">
        <p14:creationId xmlns:p14="http://schemas.microsoft.com/office/powerpoint/2010/main" val="7760933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r>
              <a:rPr lang="zh-CN" altLang="en-US" sz="2000" dirty="0">
                <a:solidFill>
                  <a:srgbClr val="FF0000"/>
                </a:solidFill>
              </a:rPr>
              <a:t>（</a:t>
            </a:r>
            <a:r>
              <a:rPr lang="en-US" altLang="zh-CN" sz="2000" dirty="0">
                <a:solidFill>
                  <a:srgbClr val="FF0000"/>
                </a:solidFill>
              </a:rPr>
              <a:t>4</a:t>
            </a:r>
            <a:r>
              <a:rPr lang="zh-CN" altLang="en-US" sz="2000" dirty="0">
                <a:solidFill>
                  <a:srgbClr val="FF0000"/>
                </a:solidFill>
              </a:rPr>
              <a:t>）可用性测试</a:t>
            </a:r>
          </a:p>
          <a:p>
            <a:r>
              <a:rPr lang="zh-CN" altLang="en-US" sz="2000" dirty="0" smtClean="0"/>
              <a:t>     所谓</a:t>
            </a:r>
            <a:r>
              <a:rPr lang="zh-CN" altLang="en-US" sz="2000" dirty="0"/>
              <a:t>可用性测试，即是对软件“可用性”进行测试，检验其是否达到可用性标准</a:t>
            </a:r>
            <a:r>
              <a:rPr lang="zh-CN" altLang="en-US" sz="2000" dirty="0" smtClean="0"/>
              <a:t>。</a:t>
            </a:r>
            <a:endParaRPr lang="en-US" altLang="zh-CN" sz="2000" dirty="0" smtClean="0"/>
          </a:p>
          <a:p>
            <a:pPr marL="342900" indent="-342900">
              <a:buClr>
                <a:srgbClr val="0070C0"/>
              </a:buClr>
              <a:buFont typeface="Wingdings" panose="05000000000000000000" pitchFamily="2" charset="2"/>
              <a:buChar char="Ø"/>
            </a:pPr>
            <a:r>
              <a:rPr lang="zh-CN" altLang="en-US" sz="2000" dirty="0" smtClean="0"/>
              <a:t>按照</a:t>
            </a:r>
            <a:r>
              <a:rPr lang="zh-CN" altLang="en-US" sz="2000" dirty="0"/>
              <a:t>参与</a:t>
            </a:r>
            <a:r>
              <a:rPr lang="zh-CN" altLang="en-US" sz="2000" dirty="0">
                <a:solidFill>
                  <a:srgbClr val="D60093"/>
                </a:solidFill>
              </a:rPr>
              <a:t>可用性测试的人员</a:t>
            </a:r>
            <a:r>
              <a:rPr lang="zh-CN" altLang="en-US" sz="2000" dirty="0"/>
              <a:t>划分，可以分为专家测试和用户测试</a:t>
            </a:r>
            <a:r>
              <a:rPr lang="zh-CN" altLang="en-US" sz="2000" dirty="0" smtClean="0"/>
              <a:t>；</a:t>
            </a:r>
            <a:endParaRPr lang="en-US" altLang="zh-CN" sz="2000" dirty="0" smtClean="0"/>
          </a:p>
          <a:p>
            <a:pPr marL="342900" indent="-342900">
              <a:buClr>
                <a:srgbClr val="0070C0"/>
              </a:buClr>
              <a:buFont typeface="Wingdings" panose="05000000000000000000" pitchFamily="2" charset="2"/>
              <a:buChar char="Ø"/>
            </a:pPr>
            <a:r>
              <a:rPr lang="zh-CN" altLang="en-US" sz="2000" dirty="0" smtClean="0"/>
              <a:t>按照</a:t>
            </a:r>
            <a:r>
              <a:rPr lang="zh-CN" altLang="en-US" sz="2000" dirty="0">
                <a:solidFill>
                  <a:srgbClr val="D60093"/>
                </a:solidFill>
              </a:rPr>
              <a:t>测试所处于的软件开发阶段</a:t>
            </a:r>
            <a:r>
              <a:rPr lang="zh-CN" altLang="en-US" sz="2000" dirty="0"/>
              <a:t>，可以将可用性测试划分为</a:t>
            </a:r>
            <a:r>
              <a:rPr lang="zh-CN" altLang="en-US" sz="2000" dirty="0">
                <a:solidFill>
                  <a:srgbClr val="00B0F0"/>
                </a:solidFill>
              </a:rPr>
              <a:t>形成性测试</a:t>
            </a:r>
            <a:r>
              <a:rPr lang="zh-CN" altLang="en-US" sz="2000" dirty="0"/>
              <a:t>和</a:t>
            </a:r>
            <a:r>
              <a:rPr lang="zh-CN" altLang="en-US" sz="2000" dirty="0">
                <a:solidFill>
                  <a:srgbClr val="00B0F0"/>
                </a:solidFill>
              </a:rPr>
              <a:t>总结性测试</a:t>
            </a:r>
            <a:r>
              <a:rPr lang="zh-CN" altLang="en-US" sz="2000" dirty="0" smtClean="0"/>
              <a:t>。</a:t>
            </a:r>
            <a:endParaRPr lang="en-US" altLang="zh-CN" sz="2000" dirty="0" smtClean="0"/>
          </a:p>
          <a:p>
            <a:pPr lvl="1"/>
            <a:r>
              <a:rPr lang="zh-CN" altLang="en-US" sz="1600" dirty="0" smtClean="0"/>
              <a:t>形成</a:t>
            </a:r>
            <a:r>
              <a:rPr lang="zh-CN" altLang="en-US" sz="1600" dirty="0"/>
              <a:t>性测试是指在软件开发或改进过程中，请用户对产品或原型进行测试，通过测试后收集的数据来改进产品或设计直至达到所要求的可用性目标。形成性测试的目标是发现尽可能多的可用性问题，通过修复可用性问题实现软件可用性的</a:t>
            </a:r>
            <a:r>
              <a:rPr lang="zh-CN" altLang="en-US" sz="1600" dirty="0" smtClean="0"/>
              <a:t>提高</a:t>
            </a:r>
            <a:endParaRPr lang="en-US" altLang="zh-CN" sz="1600" dirty="0" smtClean="0"/>
          </a:p>
          <a:p>
            <a:pPr lvl="1"/>
            <a:r>
              <a:rPr lang="zh-CN" altLang="en-US" sz="1600" dirty="0" smtClean="0"/>
              <a:t>总结性</a:t>
            </a:r>
            <a:r>
              <a:rPr lang="zh-CN" altLang="en-US" sz="1600" dirty="0"/>
              <a:t>测试的目的是横向测试多个版本或者多个产品，输出测试数据进行对比。</a:t>
            </a:r>
          </a:p>
          <a:p>
            <a:endParaRPr lang="zh-CN" altLang="en-US" dirty="0"/>
          </a:p>
        </p:txBody>
      </p:sp>
    </p:spTree>
    <p:extLst>
      <p:ext uri="{BB962C8B-B14F-4D97-AF65-F5344CB8AC3E}">
        <p14:creationId xmlns:p14="http://schemas.microsoft.com/office/powerpoint/2010/main" val="21231486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dirty="0">
                <a:solidFill>
                  <a:srgbClr val="FF0000"/>
                </a:solidFill>
              </a:rPr>
              <a:t>（</a:t>
            </a:r>
            <a:r>
              <a:rPr lang="en-US" altLang="zh-CN" dirty="0">
                <a:solidFill>
                  <a:srgbClr val="FF0000"/>
                </a:solidFill>
              </a:rPr>
              <a:t>5</a:t>
            </a:r>
            <a:r>
              <a:rPr lang="zh-CN" altLang="en-US" dirty="0">
                <a:solidFill>
                  <a:srgbClr val="FF0000"/>
                </a:solidFill>
              </a:rPr>
              <a:t>）压力测试</a:t>
            </a:r>
          </a:p>
          <a:p>
            <a:pPr indent="358775">
              <a:lnSpc>
                <a:spcPct val="150000"/>
              </a:lnSpc>
            </a:pPr>
            <a:r>
              <a:rPr lang="zh-CN" altLang="en-US" dirty="0" smtClean="0"/>
              <a:t>压力</a:t>
            </a:r>
            <a:r>
              <a:rPr lang="zh-CN" altLang="en-US" dirty="0"/>
              <a:t>测试的基本思路很简单：不是在常规条件下运行手动或自动测试，而是</a:t>
            </a:r>
            <a:r>
              <a:rPr lang="zh-CN" altLang="en-US" dirty="0">
                <a:solidFill>
                  <a:srgbClr val="D60093"/>
                </a:solidFill>
              </a:rPr>
              <a:t>长时间或超大负荷地运行测试软件</a:t>
            </a:r>
            <a:r>
              <a:rPr lang="zh-CN" altLang="en-US" dirty="0"/>
              <a:t>，来测试被测系统的性能、可靠性、稳定性等。通俗地讲，压力测试是为了发现在什么条件下应用程序的性能会变得不可接受</a:t>
            </a:r>
            <a:r>
              <a:rPr lang="zh-CN" altLang="en-US" dirty="0" smtClean="0"/>
              <a:t>。</a:t>
            </a:r>
            <a:endParaRPr lang="zh-CN" altLang="en-US" dirty="0"/>
          </a:p>
        </p:txBody>
      </p:sp>
    </p:spTree>
    <p:extLst>
      <p:ext uri="{BB962C8B-B14F-4D97-AF65-F5344CB8AC3E}">
        <p14:creationId xmlns:p14="http://schemas.microsoft.com/office/powerpoint/2010/main" val="25586882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5579" y="361950"/>
            <a:ext cx="8229600" cy="4712494"/>
          </a:xfrm>
        </p:spPr>
        <p:txBody>
          <a:bodyPr/>
          <a:lstStyle/>
          <a:p>
            <a:pPr marL="342900" indent="-342900">
              <a:lnSpc>
                <a:spcPct val="150000"/>
              </a:lnSpc>
              <a:buFont typeface="Arial" panose="020B0604020202020204" pitchFamily="34" charset="0"/>
              <a:buChar char="•"/>
            </a:pPr>
            <a:r>
              <a:rPr lang="zh-CN" altLang="en-US" sz="2000" dirty="0">
                <a:solidFill>
                  <a:srgbClr val="CC3399"/>
                </a:solidFill>
              </a:rPr>
              <a:t>性能测试</a:t>
            </a:r>
            <a:r>
              <a:rPr lang="zh-CN" altLang="en-US" sz="2000" dirty="0"/>
              <a:t>和</a:t>
            </a:r>
            <a:r>
              <a:rPr lang="zh-CN" altLang="en-US" sz="2000" dirty="0">
                <a:solidFill>
                  <a:srgbClr val="CC3399"/>
                </a:solidFill>
              </a:rPr>
              <a:t>压力测试</a:t>
            </a:r>
            <a:r>
              <a:rPr lang="zh-CN" altLang="en-US" sz="2000" dirty="0" smtClean="0"/>
              <a:t>的主要</a:t>
            </a:r>
            <a:r>
              <a:rPr lang="zh-CN" altLang="en-US" sz="2000" dirty="0"/>
              <a:t>的区别在于它们</a:t>
            </a:r>
            <a:r>
              <a:rPr lang="zh-CN" altLang="en-US" sz="2000" dirty="0">
                <a:solidFill>
                  <a:srgbClr val="FF0000"/>
                </a:solidFill>
              </a:rPr>
              <a:t>不同的测试目的</a:t>
            </a:r>
            <a:r>
              <a:rPr lang="zh-CN" altLang="en-US" sz="2000" dirty="0"/>
              <a:t>。</a:t>
            </a:r>
          </a:p>
          <a:p>
            <a:pPr lvl="1" indent="358775">
              <a:lnSpc>
                <a:spcPct val="150000"/>
              </a:lnSpc>
            </a:pPr>
            <a:r>
              <a:rPr lang="zh-CN" altLang="en-US" sz="1800" dirty="0"/>
              <a:t>软件性能测试是为了检查系统的反应、运行速度等性能指标，它的前提是要求在一定负载下，如检查一个网站在</a:t>
            </a:r>
            <a:r>
              <a:rPr lang="en-US" altLang="zh-CN" sz="1800" dirty="0"/>
              <a:t>100</a:t>
            </a:r>
            <a:r>
              <a:rPr lang="zh-CN" altLang="en-US" sz="1800" dirty="0"/>
              <a:t>人同时在线的情况下的性能指标，每个用户是否都还可以正常地完成操作等。概括就是：在负载一定时，测试获得系统的性能指标。</a:t>
            </a:r>
          </a:p>
          <a:p>
            <a:pPr lvl="1" indent="358775">
              <a:lnSpc>
                <a:spcPct val="150000"/>
              </a:lnSpc>
            </a:pPr>
            <a:r>
              <a:rPr lang="zh-CN" altLang="en-US" sz="1800" dirty="0"/>
              <a:t>软件压力测试是为了测试系统在异常情况下，执行可重复的负载测试，以检查程序对异常情况的抵抗能力，找出性能瓶颈和隐藏缺陷。异常情况主要指那些峰值、极限值、大量数据的长时间处理等。比如某个网站的用户峰值为</a:t>
            </a:r>
            <a:r>
              <a:rPr lang="en-US" altLang="zh-CN" sz="1800" dirty="0"/>
              <a:t>500</a:t>
            </a:r>
            <a:r>
              <a:rPr lang="zh-CN" altLang="en-US" sz="1800" dirty="0"/>
              <a:t>，则检查用户数为</a:t>
            </a:r>
            <a:r>
              <a:rPr lang="en-US" altLang="zh-CN" sz="1800" dirty="0"/>
              <a:t>750~1000</a:t>
            </a:r>
            <a:r>
              <a:rPr lang="zh-CN" altLang="en-US" sz="1800" dirty="0"/>
              <a:t>时系统的性能指标。所以一句话概括就是：在异常情况下，测试获得系统的性能指标。</a:t>
            </a:r>
          </a:p>
          <a:p>
            <a:endParaRPr lang="zh-CN" altLang="en-US" dirty="0"/>
          </a:p>
        </p:txBody>
      </p:sp>
    </p:spTree>
    <p:extLst>
      <p:ext uri="{BB962C8B-B14F-4D97-AF65-F5344CB8AC3E}">
        <p14:creationId xmlns:p14="http://schemas.microsoft.com/office/powerpoint/2010/main" val="27854395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31640" y="41552"/>
            <a:ext cx="6172200" cy="597681"/>
          </a:xfrm>
        </p:spPr>
        <p:txBody>
          <a:bodyPr/>
          <a:lstStyle/>
          <a:p>
            <a:pPr algn="l"/>
            <a:r>
              <a:rPr lang="zh-CN" altLang="en-US" b="0" dirty="0">
                <a:solidFill>
                  <a:srgbClr val="008000"/>
                </a:solidFill>
              </a:rPr>
              <a:t>软件测试相关技术证书</a:t>
            </a:r>
            <a:endParaRPr lang="zh-CN" altLang="en-US" dirty="0">
              <a:solidFill>
                <a:srgbClr val="008000"/>
              </a:solidFill>
            </a:endParaRPr>
          </a:p>
        </p:txBody>
      </p:sp>
      <p:sp>
        <p:nvSpPr>
          <p:cNvPr id="3" name="内容占位符 2"/>
          <p:cNvSpPr>
            <a:spLocks noGrp="1"/>
          </p:cNvSpPr>
          <p:nvPr>
            <p:ph idx="1"/>
          </p:nvPr>
        </p:nvSpPr>
        <p:spPr>
          <a:xfrm>
            <a:off x="457200" y="627274"/>
            <a:ext cx="8610600" cy="3911231"/>
          </a:xfrm>
        </p:spPr>
        <p:txBody>
          <a:bodyPr>
            <a:normAutofit/>
          </a:bodyPr>
          <a:lstStyle/>
          <a:p>
            <a:r>
              <a:rPr lang="en-US" altLang="zh-CN" sz="1950" dirty="0">
                <a:solidFill>
                  <a:srgbClr val="0000FF"/>
                </a:solidFill>
              </a:rPr>
              <a:t>ISTQB (International Software Testing </a:t>
            </a:r>
            <a:r>
              <a:rPr lang="en-US" altLang="zh-CN" sz="1950" dirty="0" err="1">
                <a:solidFill>
                  <a:srgbClr val="0000FF"/>
                </a:solidFill>
              </a:rPr>
              <a:t>QualificationBoard</a:t>
            </a:r>
            <a:r>
              <a:rPr lang="en-US" altLang="zh-CN" sz="1950" dirty="0">
                <a:solidFill>
                  <a:srgbClr val="0000FF"/>
                </a:solidFill>
              </a:rPr>
              <a:t>) </a:t>
            </a:r>
            <a:r>
              <a:rPr lang="zh-CN" altLang="en-US" sz="1950" dirty="0">
                <a:solidFill>
                  <a:srgbClr val="0000FF"/>
                </a:solidFill>
              </a:rPr>
              <a:t>：国际软件测试资质认证委员会</a:t>
            </a:r>
          </a:p>
          <a:p>
            <a:r>
              <a:rPr lang="en-US" altLang="zh-CN" sz="1950" dirty="0"/>
              <a:t>ISTQB</a:t>
            </a:r>
            <a:r>
              <a:rPr lang="zh-CN" altLang="en-US" sz="1950" dirty="0"/>
              <a:t>国际软件测试工程师认证</a:t>
            </a:r>
          </a:p>
          <a:p>
            <a:pPr marL="0" indent="0" algn="ctr">
              <a:buNone/>
            </a:pPr>
            <a:r>
              <a:rPr lang="en-US" altLang="zh-CN" sz="1950" dirty="0">
                <a:solidFill>
                  <a:srgbClr val="0000FF"/>
                </a:solidFill>
              </a:rPr>
              <a:t>ISTQB-Certified Tester</a:t>
            </a:r>
            <a:endParaRPr lang="zh-CN" altLang="en-US" sz="1950" dirty="0">
              <a:solidFill>
                <a:srgbClr val="0000FF"/>
              </a:solidFill>
            </a:endParaRP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12</a:t>
            </a:fld>
            <a:endParaRPr lang="zh-CN" altLang="en-US"/>
          </a:p>
        </p:txBody>
      </p:sp>
      <p:pic>
        <p:nvPicPr>
          <p:cNvPr id="7" name="图片 6"/>
          <p:cNvPicPr>
            <a:picLocks noChangeAspect="1"/>
          </p:cNvPicPr>
          <p:nvPr/>
        </p:nvPicPr>
        <p:blipFill>
          <a:blip r:embed="rId2"/>
          <a:stretch>
            <a:fillRect/>
          </a:stretch>
        </p:blipFill>
        <p:spPr>
          <a:xfrm>
            <a:off x="1485901" y="2009687"/>
            <a:ext cx="5678144" cy="2886785"/>
          </a:xfrm>
          <a:prstGeom prst="rect">
            <a:avLst/>
          </a:prstGeom>
        </p:spPr>
      </p:pic>
    </p:spTree>
    <p:extLst>
      <p:ext uri="{BB962C8B-B14F-4D97-AF65-F5344CB8AC3E}">
        <p14:creationId xmlns:p14="http://schemas.microsoft.com/office/powerpoint/2010/main" val="3243495345"/>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sz="1800" dirty="0">
                <a:solidFill>
                  <a:srgbClr val="FF0000"/>
                </a:solidFill>
              </a:rPr>
              <a:t>（</a:t>
            </a:r>
            <a:r>
              <a:rPr lang="en-US" altLang="zh-CN" sz="1800" dirty="0">
                <a:solidFill>
                  <a:srgbClr val="FF0000"/>
                </a:solidFill>
              </a:rPr>
              <a:t>6</a:t>
            </a:r>
            <a:r>
              <a:rPr lang="zh-CN" altLang="en-US" sz="1800" dirty="0">
                <a:solidFill>
                  <a:srgbClr val="FF0000"/>
                </a:solidFill>
              </a:rPr>
              <a:t>）容量测试</a:t>
            </a:r>
          </a:p>
          <a:p>
            <a:pPr indent="358775"/>
            <a:r>
              <a:rPr lang="zh-CN" altLang="en-US" sz="1800" dirty="0"/>
              <a:t>在进行压力测试时，如果发现了被测系统在可接受的性能范围内的极限负载，则在一定程度上完成了容量测试。</a:t>
            </a:r>
          </a:p>
          <a:p>
            <a:pPr indent="358775"/>
            <a:r>
              <a:rPr lang="zh-CN" altLang="en-US" sz="1800" dirty="0"/>
              <a:t>容量测试的目的是通过测试预先分析出反映软件系统应用特征的某项指标的极限值（如最大并发用户数、数据库记录数等），系统在该极限值下没有出现任何软件故障或还能保持主要功能正常运行。或者说容量测试是为了</a:t>
            </a:r>
            <a:r>
              <a:rPr lang="zh-CN" altLang="en-US" sz="1800" dirty="0">
                <a:solidFill>
                  <a:srgbClr val="00B050"/>
                </a:solidFill>
              </a:rPr>
              <a:t>确定测试对象在给定时间内能够持续处理的最大负载或工作量</a:t>
            </a:r>
            <a:r>
              <a:rPr lang="zh-CN" altLang="en-US" sz="1800" dirty="0"/>
              <a:t>。例如对于一个从数据库中检索数据的测试，在功能测试阶段，只需验证能够正确检索出结果即可，数据库中的数据量可能只有几十条。但进行容量测试时，就需要往数据库中添加几十万甚至上百万条数据，测试这时的检索时间是否在用户可接受的范围内，并要找出数据库中数据数量级达到多少时性能变得不可接受。</a:t>
            </a:r>
          </a:p>
          <a:p>
            <a:pPr indent="358775"/>
            <a:r>
              <a:rPr lang="zh-CN" altLang="en-US" sz="1800" dirty="0"/>
              <a:t>容量测试的完成标准可以定义为：所计划的测试已全部执行，而且达到或超出指定的系统限制时没有出现任何软件故障。</a:t>
            </a:r>
          </a:p>
        </p:txBody>
      </p:sp>
    </p:spTree>
    <p:extLst>
      <p:ext uri="{BB962C8B-B14F-4D97-AF65-F5344CB8AC3E}">
        <p14:creationId xmlns:p14="http://schemas.microsoft.com/office/powerpoint/2010/main" val="3545607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a:solidFill>
                  <a:srgbClr val="FF0000"/>
                </a:solidFill>
              </a:rPr>
              <a:t>（</a:t>
            </a:r>
            <a:r>
              <a:rPr lang="en-US" altLang="zh-CN" sz="2000" dirty="0">
                <a:solidFill>
                  <a:srgbClr val="FF0000"/>
                </a:solidFill>
              </a:rPr>
              <a:t>7</a:t>
            </a:r>
            <a:r>
              <a:rPr lang="zh-CN" altLang="en-US" sz="2000" dirty="0">
                <a:solidFill>
                  <a:srgbClr val="FF0000"/>
                </a:solidFill>
              </a:rPr>
              <a:t>）安全性测试</a:t>
            </a:r>
          </a:p>
          <a:p>
            <a:pPr indent="449263">
              <a:lnSpc>
                <a:spcPct val="150000"/>
              </a:lnSpc>
            </a:pPr>
            <a:r>
              <a:rPr lang="zh-CN" altLang="en-US" sz="2000" dirty="0"/>
              <a:t>安全性测试的目的是验证系统的保护机制是否能够在实际的环境中抵御非法入侵，恶意攻击等非法行为。任何包含敏感信息或能够对个人造成不正当伤害的计算机系统都会成为被攻击的目标。入侵的内容非常广泛，包括仅仅为了练习技术而试图入侵的黑客；为了报复而试图破坏系统的内部雇员；以及为了获取非法利益而试图入侵系统的非法个人，甚至组织</a:t>
            </a:r>
            <a:r>
              <a:rPr lang="zh-CN" altLang="en-US" sz="2000" dirty="0" smtClean="0"/>
              <a:t>。</a:t>
            </a:r>
            <a:endParaRPr lang="zh-CN" altLang="en-US" sz="2000" dirty="0"/>
          </a:p>
        </p:txBody>
      </p:sp>
    </p:spTree>
    <p:extLst>
      <p:ext uri="{BB962C8B-B14F-4D97-AF65-F5344CB8AC3E}">
        <p14:creationId xmlns:p14="http://schemas.microsoft.com/office/powerpoint/2010/main" val="35883019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r>
              <a:rPr lang="zh-CN" altLang="en-US" sz="2000" dirty="0">
                <a:solidFill>
                  <a:srgbClr val="FF0000"/>
                </a:solidFill>
              </a:rPr>
              <a:t>（</a:t>
            </a:r>
            <a:r>
              <a:rPr lang="en-US" altLang="zh-CN" sz="2000" dirty="0">
                <a:solidFill>
                  <a:srgbClr val="FF0000"/>
                </a:solidFill>
              </a:rPr>
              <a:t>8</a:t>
            </a:r>
            <a:r>
              <a:rPr lang="zh-CN" altLang="en-US" sz="2000" dirty="0">
                <a:solidFill>
                  <a:srgbClr val="FF0000"/>
                </a:solidFill>
              </a:rPr>
              <a:t>）健壮性测试</a:t>
            </a:r>
          </a:p>
          <a:p>
            <a:pPr indent="358775"/>
            <a:r>
              <a:rPr lang="zh-CN" altLang="en-US" sz="2000" dirty="0"/>
              <a:t>健壮性是指在</a:t>
            </a:r>
            <a:r>
              <a:rPr lang="zh-CN" altLang="en-US" sz="2000" dirty="0">
                <a:solidFill>
                  <a:srgbClr val="00B050"/>
                </a:solidFill>
              </a:rPr>
              <a:t>故障存在</a:t>
            </a:r>
            <a:r>
              <a:rPr lang="zh-CN" altLang="en-US" sz="2000" dirty="0"/>
              <a:t>的情况下，软件还能正常运行的能力。有些人认为健壮性测试就是容错性测试，或者认为容错性测试与恢复测试一般无二。其实容错性测试与恢复测试是有区别的，而健壮性测试包含这两种测试。健壮性有两层含义：一是容错能力，二是恢复能力。</a:t>
            </a:r>
          </a:p>
          <a:p>
            <a:pPr indent="358775"/>
            <a:r>
              <a:rPr lang="zh-CN" altLang="en-US" sz="2000" dirty="0"/>
              <a:t>容错性测试通常依靠输入异常数据或进行异常操作，以检验系统的保护性。如果系统的容错性好，系统只给出提示或内部消化掉，而不会导致系统出错甚至崩溃。</a:t>
            </a:r>
          </a:p>
          <a:p>
            <a:pPr indent="358775"/>
            <a:r>
              <a:rPr lang="zh-CN" altLang="en-US" sz="2000" dirty="0"/>
              <a:t>恢复测试通过各种手段，让软件强制性地发生故障，然后验证系统已保存的用户数据是否丢失，系统和数据是否能尽快恢复。</a:t>
            </a:r>
          </a:p>
          <a:p>
            <a:endParaRPr lang="zh-CN" altLang="en-US" dirty="0"/>
          </a:p>
        </p:txBody>
      </p:sp>
    </p:spTree>
    <p:extLst>
      <p:ext uri="{BB962C8B-B14F-4D97-AF65-F5344CB8AC3E}">
        <p14:creationId xmlns:p14="http://schemas.microsoft.com/office/powerpoint/2010/main" val="21864071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11.10</a:t>
            </a:r>
            <a:r>
              <a:rPr lang="zh-CN" altLang="en-US" dirty="0"/>
              <a:t>　系统测试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sz="1800" dirty="0">
                <a:solidFill>
                  <a:srgbClr val="FF0000"/>
                </a:solidFill>
              </a:rPr>
              <a:t>（</a:t>
            </a:r>
            <a:r>
              <a:rPr lang="en-US" altLang="zh-CN" sz="1800" dirty="0">
                <a:solidFill>
                  <a:srgbClr val="FF0000"/>
                </a:solidFill>
              </a:rPr>
              <a:t>9</a:t>
            </a:r>
            <a:r>
              <a:rPr lang="zh-CN" altLang="en-US" sz="1800" dirty="0">
                <a:solidFill>
                  <a:srgbClr val="FF0000"/>
                </a:solidFill>
              </a:rPr>
              <a:t>）图形用户界面测试</a:t>
            </a:r>
          </a:p>
          <a:p>
            <a:r>
              <a:rPr lang="zh-CN" altLang="en-US" sz="1800" dirty="0" smtClean="0"/>
              <a:t>       图形化</a:t>
            </a:r>
            <a:r>
              <a:rPr lang="zh-CN" altLang="en-US" sz="1800" dirty="0"/>
              <a:t>用户接口（</a:t>
            </a:r>
            <a:r>
              <a:rPr lang="en-US" altLang="zh-CN" sz="1800" dirty="0"/>
              <a:t>Graphic User Interface</a:t>
            </a:r>
            <a:r>
              <a:rPr lang="zh-CN" altLang="en-US" sz="1800" dirty="0"/>
              <a:t>，</a:t>
            </a:r>
            <a:r>
              <a:rPr lang="en-US" altLang="zh-CN" sz="1800" dirty="0"/>
              <a:t>GUI</a:t>
            </a:r>
            <a:r>
              <a:rPr lang="zh-CN" altLang="en-US" sz="1800" dirty="0"/>
              <a:t>） 测试包含两方面内容，一是界面实现与界面设计是否吻合；二是界面功能是否正确。为了更好地进行</a:t>
            </a:r>
            <a:r>
              <a:rPr lang="en-US" altLang="zh-CN" sz="1800" dirty="0"/>
              <a:t>GUI </a:t>
            </a:r>
            <a:r>
              <a:rPr lang="zh-CN" altLang="en-US" sz="1800" dirty="0"/>
              <a:t>测试，一般将界面与功能分离设计，比如分成：界面层、界面与功能接口层、功能层。这样</a:t>
            </a:r>
            <a:r>
              <a:rPr lang="en-US" altLang="zh-CN" sz="1800" dirty="0"/>
              <a:t>GUI </a:t>
            </a:r>
            <a:r>
              <a:rPr lang="zh-CN" altLang="en-US" sz="1800" dirty="0"/>
              <a:t>的测试重点就可以放在前两层上。</a:t>
            </a:r>
          </a:p>
          <a:p>
            <a:r>
              <a:rPr lang="zh-CN" altLang="en-US" sz="1800" dirty="0">
                <a:solidFill>
                  <a:srgbClr val="FF0000"/>
                </a:solidFill>
              </a:rPr>
              <a:t>（</a:t>
            </a:r>
            <a:r>
              <a:rPr lang="en-US" altLang="zh-CN" sz="1800" dirty="0">
                <a:solidFill>
                  <a:srgbClr val="FF0000"/>
                </a:solidFill>
              </a:rPr>
              <a:t>10</a:t>
            </a:r>
            <a:r>
              <a:rPr lang="zh-CN" altLang="en-US" sz="1800" dirty="0">
                <a:solidFill>
                  <a:srgbClr val="FF0000"/>
                </a:solidFill>
              </a:rPr>
              <a:t>）文档测试</a:t>
            </a:r>
          </a:p>
          <a:p>
            <a:r>
              <a:rPr lang="zh-CN" altLang="en-US" sz="1800" dirty="0" smtClean="0"/>
              <a:t>       文档</a:t>
            </a:r>
            <a:r>
              <a:rPr lang="zh-CN" altLang="en-US" sz="1800" dirty="0"/>
              <a:t>的种类包括：开发文档、管理文档、用户文档。这</a:t>
            </a:r>
            <a:r>
              <a:rPr lang="en-US" altLang="zh-CN" sz="1800" dirty="0"/>
              <a:t>3</a:t>
            </a:r>
            <a:r>
              <a:rPr lang="zh-CN" altLang="en-US" sz="1800" dirty="0"/>
              <a:t>类文档中，一般最主要测试的是用户文档，因为用户文档中的错误可能会误导用户对软件的使用，而且如果用户在使用软件时遇到的问题没有通过用户文档中的解决方案得到解决，用户将因此对软件质量产生不信赖感，甚至厌恶使用该软件，这对软件的宣传和推广是很不利的。</a:t>
            </a:r>
          </a:p>
        </p:txBody>
      </p:sp>
    </p:spTree>
    <p:extLst>
      <p:ext uri="{BB962C8B-B14F-4D97-AF65-F5344CB8AC3E}">
        <p14:creationId xmlns:p14="http://schemas.microsoft.com/office/powerpoint/2010/main" val="32379412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11.11  </a:t>
            </a:r>
            <a:r>
              <a:rPr lang="zh-CN" altLang="en-US" dirty="0"/>
              <a:t>验收测试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11.11.1</a:t>
            </a:r>
            <a:r>
              <a:rPr lang="zh-CN" altLang="en-US" dirty="0"/>
              <a:t>验收测试概述</a:t>
            </a:r>
          </a:p>
          <a:p>
            <a:pPr indent="538163"/>
            <a:r>
              <a:rPr lang="zh-CN" altLang="en-US" sz="2000" dirty="0"/>
              <a:t>验收测试是在系统测试之后进行的测试，目的是为了验证新建系统产品是否能够满足用户的需要，产品通过验收测试工作才能最终结束。具体说来，验收测试就是根据各自需求说明书的标准，利用工具进行的一项检查工作，其中包括对进程的验收、进程质量是否达到需求说明书的要求，以及是否符合工程的设计要求等，可分为前阶段验收和竣工验收两个阶段。</a:t>
            </a:r>
          </a:p>
          <a:p>
            <a:endParaRPr lang="zh-CN" altLang="en-US" dirty="0"/>
          </a:p>
        </p:txBody>
      </p:sp>
    </p:spTree>
    <p:extLst>
      <p:ext uri="{BB962C8B-B14F-4D97-AF65-F5344CB8AC3E}">
        <p14:creationId xmlns:p14="http://schemas.microsoft.com/office/powerpoint/2010/main" val="19808105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11.11  </a:t>
            </a:r>
            <a:r>
              <a:rPr lang="zh-CN" altLang="en-US" dirty="0"/>
              <a:t>验收测试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11.11.2 </a:t>
            </a:r>
            <a:r>
              <a:rPr lang="zh-CN" altLang="en-US" dirty="0"/>
              <a:t>验收测试内容</a:t>
            </a:r>
          </a:p>
          <a:p>
            <a:pPr>
              <a:lnSpc>
                <a:spcPct val="150000"/>
              </a:lnSpc>
            </a:pPr>
            <a:r>
              <a:rPr lang="zh-CN" altLang="en-US" dirty="0" smtClean="0"/>
              <a:t>       </a:t>
            </a:r>
            <a:r>
              <a:rPr lang="zh-CN" altLang="en-US" dirty="0" smtClean="0">
                <a:solidFill>
                  <a:srgbClr val="FF0000"/>
                </a:solidFill>
              </a:rPr>
              <a:t>验收测试</a:t>
            </a:r>
            <a:r>
              <a:rPr lang="zh-CN" altLang="en-US" dirty="0"/>
              <a:t>是在</a:t>
            </a:r>
            <a:r>
              <a:rPr lang="zh-CN" altLang="en-US" dirty="0">
                <a:solidFill>
                  <a:srgbClr val="00B0F0"/>
                </a:solidFill>
              </a:rPr>
              <a:t>软件开发结束</a:t>
            </a:r>
            <a:r>
              <a:rPr lang="zh-CN" altLang="en-US" dirty="0"/>
              <a:t>后，用户实际使用软件产品之前，进行的</a:t>
            </a:r>
            <a:r>
              <a:rPr lang="zh-CN" altLang="en-US" dirty="0">
                <a:solidFill>
                  <a:srgbClr val="7030A0"/>
                </a:solidFill>
              </a:rPr>
              <a:t>最后一次</a:t>
            </a:r>
            <a:r>
              <a:rPr lang="zh-CN" altLang="en-US" dirty="0"/>
              <a:t>质量检验活动，主要回答开发的软件是否符合预期的各项要求以及用户能否接受的问题。验收测试主要</a:t>
            </a:r>
            <a:r>
              <a:rPr lang="zh-CN" altLang="en-US" dirty="0">
                <a:solidFill>
                  <a:srgbClr val="7030A0"/>
                </a:solidFill>
              </a:rPr>
              <a:t>验证软件功能的正确性和需求符合性</a:t>
            </a:r>
            <a:r>
              <a:rPr lang="zh-CN" altLang="en-US" dirty="0" smtClean="0"/>
              <a:t>。</a:t>
            </a:r>
            <a:endParaRPr lang="en-US" altLang="zh-CN" dirty="0" smtClean="0"/>
          </a:p>
          <a:p>
            <a:pPr>
              <a:lnSpc>
                <a:spcPct val="150000"/>
              </a:lnSpc>
            </a:pPr>
            <a:r>
              <a:rPr lang="zh-CN" altLang="en-US" dirty="0" smtClean="0"/>
              <a:t>验收测试</a:t>
            </a:r>
            <a:r>
              <a:rPr lang="zh-CN" altLang="en-US" dirty="0"/>
              <a:t>需要客户共同参与，目的是确认软件符合</a:t>
            </a:r>
            <a:r>
              <a:rPr lang="zh-CN" altLang="en-US" dirty="0" smtClean="0"/>
              <a:t>需求规格。</a:t>
            </a:r>
            <a:endParaRPr lang="zh-CN" altLang="en-US" dirty="0"/>
          </a:p>
          <a:p>
            <a:endParaRPr lang="zh-CN" altLang="en-US" dirty="0"/>
          </a:p>
        </p:txBody>
      </p:sp>
    </p:spTree>
    <p:extLst>
      <p:ext uri="{BB962C8B-B14F-4D97-AF65-F5344CB8AC3E}">
        <p14:creationId xmlns:p14="http://schemas.microsoft.com/office/powerpoint/2010/main" val="266255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11.11  </a:t>
            </a:r>
            <a:r>
              <a:rPr lang="zh-CN" altLang="en-US" dirty="0"/>
              <a:t>验收测试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57200" y="4019550"/>
            <a:ext cx="8229600" cy="685799"/>
          </a:xfrm>
        </p:spPr>
        <p:txBody>
          <a:bodyPr/>
          <a:lstStyle/>
          <a:p>
            <a:r>
              <a:rPr lang="en-US" altLang="zh-CN" sz="2000" dirty="0" smtClean="0"/>
              <a:t>       </a:t>
            </a:r>
            <a:r>
              <a:rPr lang="zh-CN" altLang="zh-CN" sz="2000" dirty="0" smtClean="0"/>
              <a:t>验收测试</a:t>
            </a:r>
            <a:r>
              <a:rPr lang="zh-CN" altLang="zh-CN" sz="2000" dirty="0"/>
              <a:t>主要包括配置复审、合法性检查、文档检查、软件一致性检查、软件功能和性能测试与测试结果评审等内容。</a:t>
            </a:r>
          </a:p>
          <a:p>
            <a:endParaRPr lang="zh-CN"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1042052"/>
            <a:ext cx="4889500" cy="279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21914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152400" y="14997"/>
            <a:ext cx="8229600" cy="3661691"/>
          </a:xfrm>
        </p:spPr>
        <p:txBody>
          <a:bodyPr/>
          <a:lstStyle/>
          <a:p>
            <a:pPr>
              <a:lnSpc>
                <a:spcPct val="150000"/>
              </a:lnSpc>
            </a:pPr>
            <a:r>
              <a:rPr lang="en-US" altLang="zh-CN" dirty="0"/>
              <a:t>11.11.3 α</a:t>
            </a:r>
            <a:r>
              <a:rPr lang="zh-CN" altLang="zh-CN" dirty="0"/>
              <a:t>测试和</a:t>
            </a:r>
            <a:r>
              <a:rPr lang="en-US" altLang="zh-CN" dirty="0"/>
              <a:t>β</a:t>
            </a:r>
            <a:r>
              <a:rPr lang="zh-CN" altLang="zh-CN" dirty="0"/>
              <a:t>测试</a:t>
            </a:r>
          </a:p>
          <a:p>
            <a:pPr marL="285750" indent="-285750" fontAlgn="auto">
              <a:lnSpc>
                <a:spcPct val="150000"/>
              </a:lnSpc>
              <a:buFont typeface="Wingdings" panose="05000000000000000000" pitchFamily="2" charset="2"/>
              <a:buChar char="Ø"/>
            </a:pPr>
            <a:r>
              <a:rPr lang="en-US" altLang="zh-CN" sz="1800" dirty="0">
                <a:solidFill>
                  <a:srgbClr val="FF0000"/>
                </a:solidFill>
              </a:rPr>
              <a:t>α</a:t>
            </a:r>
            <a:r>
              <a:rPr lang="zh-CN" altLang="zh-CN" sz="1800" dirty="0">
                <a:solidFill>
                  <a:srgbClr val="FF0000"/>
                </a:solidFill>
              </a:rPr>
              <a:t>测试</a:t>
            </a:r>
            <a:r>
              <a:rPr lang="zh-CN" altLang="zh-CN" sz="1800" dirty="0"/>
              <a:t>是</a:t>
            </a:r>
            <a:r>
              <a:rPr lang="zh-CN" altLang="zh-CN" sz="1800" dirty="0">
                <a:solidFill>
                  <a:srgbClr val="00B050"/>
                </a:solidFill>
              </a:rPr>
              <a:t>用户在开发环境下的测试</a:t>
            </a:r>
            <a:r>
              <a:rPr lang="zh-CN" altLang="zh-CN" sz="1800" dirty="0"/>
              <a:t>，或者是开发公司组织内部人员模拟各类用户行为，对即将面市的软件产品进行的测试，它是由开发人员或测试人员进行的测试。在</a:t>
            </a:r>
            <a:r>
              <a:rPr lang="en-US" altLang="zh-CN" sz="1800" dirty="0"/>
              <a:t>α</a:t>
            </a:r>
            <a:r>
              <a:rPr lang="zh-CN" altLang="zh-CN" sz="1800" dirty="0"/>
              <a:t>测试中，主要是对使用的功能和任务进行确认，测试的内容由用户需求说明书决定。</a:t>
            </a:r>
          </a:p>
          <a:p>
            <a:pPr lvl="1" indent="449263">
              <a:lnSpc>
                <a:spcPct val="150000"/>
              </a:lnSpc>
            </a:pPr>
            <a:r>
              <a:rPr lang="en-US" altLang="zh-CN" sz="1600" dirty="0"/>
              <a:t>α</a:t>
            </a:r>
            <a:r>
              <a:rPr lang="zh-CN" altLang="zh-CN" sz="1600" dirty="0"/>
              <a:t>测试是试图发现软件产品的错误的测试，它的关键在于尽可能逼真地模拟实际运行环境和用户对软件产品的操作并尽最大努力涵盖所有可能的用户操作方式。</a:t>
            </a:r>
          </a:p>
          <a:p>
            <a:pPr marL="285750" indent="-285750" fontAlgn="auto">
              <a:lnSpc>
                <a:spcPct val="150000"/>
              </a:lnSpc>
              <a:buFont typeface="Wingdings" panose="05000000000000000000" pitchFamily="2" charset="2"/>
              <a:buChar char="Ø"/>
            </a:pPr>
            <a:r>
              <a:rPr lang="en-US" altLang="zh-CN" sz="1800" dirty="0">
                <a:solidFill>
                  <a:srgbClr val="FF0000"/>
                </a:solidFill>
              </a:rPr>
              <a:t>β</a:t>
            </a:r>
            <a:r>
              <a:rPr lang="zh-CN" altLang="zh-CN" sz="1800" dirty="0">
                <a:solidFill>
                  <a:srgbClr val="FF0000"/>
                </a:solidFill>
              </a:rPr>
              <a:t>测试</a:t>
            </a:r>
            <a:r>
              <a:rPr lang="zh-CN" altLang="zh-CN" sz="1800" dirty="0"/>
              <a:t>由</a:t>
            </a:r>
            <a:r>
              <a:rPr lang="zh-CN" altLang="zh-CN" sz="1800" dirty="0">
                <a:solidFill>
                  <a:srgbClr val="00B050"/>
                </a:solidFill>
              </a:rPr>
              <a:t>最终用户实施</a:t>
            </a:r>
            <a:r>
              <a:rPr lang="zh-CN" altLang="zh-CN" sz="1800" dirty="0"/>
              <a:t>，通常开发（或其他非最终用户）组织对其的管理很少或不进行管理。</a:t>
            </a:r>
            <a:r>
              <a:rPr lang="en-US" altLang="zh-CN" sz="1800" dirty="0"/>
              <a:t>β</a:t>
            </a:r>
            <a:r>
              <a:rPr lang="zh-CN" altLang="zh-CN" sz="1800" dirty="0"/>
              <a:t>测试是所有验收测试策略中最主观的：测试员负责创建自己的环境、选择数据，并决定要研究的功能、特性或任务，采用的方法完全由测试员决定。</a:t>
            </a:r>
          </a:p>
          <a:p>
            <a:endParaRPr lang="zh-CN" altLang="en-US" sz="2000" dirty="0"/>
          </a:p>
        </p:txBody>
      </p:sp>
    </p:spTree>
    <p:extLst>
      <p:ext uri="{BB962C8B-B14F-4D97-AF65-F5344CB8AC3E}">
        <p14:creationId xmlns:p14="http://schemas.microsoft.com/office/powerpoint/2010/main" val="20933230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11.12 </a:t>
            </a:r>
            <a:r>
              <a:rPr lang="zh-CN" altLang="en-US" dirty="0"/>
              <a:t>回归测试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5350329" y="544373"/>
            <a:ext cx="3793671" cy="3661691"/>
          </a:xfrm>
        </p:spPr>
        <p:txBody>
          <a:bodyPr/>
          <a:lstStyle/>
          <a:p>
            <a:endParaRPr lang="en-US" altLang="zh-CN" sz="1600" dirty="0"/>
          </a:p>
          <a:p>
            <a:pPr>
              <a:lnSpc>
                <a:spcPct val="150000"/>
              </a:lnSpc>
            </a:pPr>
            <a:r>
              <a:rPr lang="zh-CN" altLang="en-US" sz="1800" dirty="0" smtClean="0">
                <a:solidFill>
                  <a:srgbClr val="FF0000"/>
                </a:solidFill>
              </a:rPr>
              <a:t>回归测试</a:t>
            </a:r>
            <a:r>
              <a:rPr lang="zh-CN" altLang="en-US" sz="1800" dirty="0"/>
              <a:t>指软件系统被修改或扩充后重新进行的测试，回归测试是为了保证对软件修改后，没有引入新的错误而重复进行的测试</a:t>
            </a:r>
            <a:r>
              <a:rPr lang="zh-CN" altLang="en-US" sz="1800" dirty="0" smtClean="0"/>
              <a:t>。</a:t>
            </a:r>
            <a:endParaRPr lang="en-US" altLang="zh-CN" sz="1800" dirty="0" smtClean="0"/>
          </a:p>
          <a:p>
            <a:pPr>
              <a:lnSpc>
                <a:spcPct val="150000"/>
              </a:lnSpc>
            </a:pPr>
            <a:endParaRPr lang="en-US" altLang="zh-CN" sz="1800" dirty="0"/>
          </a:p>
          <a:p>
            <a:pPr>
              <a:lnSpc>
                <a:spcPct val="150000"/>
              </a:lnSpc>
            </a:pPr>
            <a:r>
              <a:rPr lang="zh-CN" altLang="en-US" sz="1800" dirty="0">
                <a:solidFill>
                  <a:srgbClr val="FF0000"/>
                </a:solidFill>
              </a:rPr>
              <a:t>回归测试</a:t>
            </a:r>
            <a:r>
              <a:rPr lang="zh-CN" altLang="en-US" sz="1800" dirty="0"/>
              <a:t>不是一个测试阶段，而是一种可以用于单元测试、集成测试、系统测试和验收测试各个测试过程的测试技术。</a:t>
            </a:r>
            <a:endParaRPr lang="en-US" altLang="zh-CN" sz="1800" dirty="0"/>
          </a:p>
          <a:p>
            <a:endParaRPr lang="zh-CN" altLang="en-US" sz="1600" dirty="0"/>
          </a:p>
          <a:p>
            <a:endParaRPr lang="zh-CN" altLang="en-US" sz="1600" dirty="0"/>
          </a:p>
        </p:txBody>
      </p:sp>
      <p:pic>
        <p:nvPicPr>
          <p:cNvPr id="8194"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54" y="1962150"/>
            <a:ext cx="5248275" cy="222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112658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11.13</a:t>
            </a:r>
            <a:r>
              <a:rPr lang="zh-CN" altLang="en-US" dirty="0"/>
              <a:t>　面向对象的</a:t>
            </a:r>
            <a:r>
              <a:rPr lang="zh-CN" altLang="en-US" dirty="0" smtClean="0"/>
              <a:t>软件测试</a:t>
            </a:r>
            <a:endParaRPr lang="zh-CN" altLang="en-US" dirty="0"/>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smtClean="0"/>
              <a:t>针对</a:t>
            </a:r>
            <a:r>
              <a:rPr lang="zh-CN" altLang="en-US" sz="2000" dirty="0"/>
              <a:t>面向对象的开发模型中面向对象分析（</a:t>
            </a:r>
            <a:r>
              <a:rPr lang="en-US" altLang="zh-CN" sz="2000" dirty="0"/>
              <a:t>OOA</a:t>
            </a:r>
            <a:r>
              <a:rPr lang="zh-CN" altLang="en-US" sz="2000" dirty="0"/>
              <a:t>）、面向对象设计（</a:t>
            </a:r>
            <a:r>
              <a:rPr lang="en-US" altLang="zh-CN" sz="2000" dirty="0"/>
              <a:t>OOD</a:t>
            </a:r>
            <a:r>
              <a:rPr lang="zh-CN" altLang="en-US" sz="2000" dirty="0"/>
              <a:t>）、面向对象实现（</a:t>
            </a:r>
            <a:r>
              <a:rPr lang="en-US" altLang="zh-CN" sz="2000" dirty="0"/>
              <a:t>OOP</a:t>
            </a:r>
            <a:r>
              <a:rPr lang="zh-CN" altLang="en-US" sz="2000" dirty="0"/>
              <a:t>）三个阶段，同时结合传统的测试步骤的划分，面向对象的软件测试可以分为：</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面向对象分析</a:t>
            </a:r>
            <a:r>
              <a:rPr lang="zh-CN" altLang="en-US" sz="1800" dirty="0">
                <a:solidFill>
                  <a:srgbClr val="D60093"/>
                </a:solidFill>
              </a:rPr>
              <a:t>的测试；</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面向对象设计</a:t>
            </a:r>
            <a:r>
              <a:rPr lang="zh-CN" altLang="en-US" sz="1800" dirty="0">
                <a:solidFill>
                  <a:srgbClr val="D60093"/>
                </a:solidFill>
              </a:rPr>
              <a:t>的测试；</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a:t>
            </a:r>
            <a:r>
              <a:rPr lang="zh-CN" altLang="en-US" sz="1800" dirty="0">
                <a:solidFill>
                  <a:srgbClr val="D60093"/>
                </a:solidFill>
              </a:rPr>
              <a:t>实现的测试；</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a:t>
            </a:r>
            <a:r>
              <a:rPr lang="zh-CN" altLang="en-US" sz="1800" dirty="0">
                <a:solidFill>
                  <a:srgbClr val="D60093"/>
                </a:solidFill>
              </a:rPr>
              <a:t>的单元测试；</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a:t>
            </a:r>
            <a:r>
              <a:rPr lang="zh-CN" altLang="en-US" sz="1800" dirty="0">
                <a:solidFill>
                  <a:srgbClr val="D60093"/>
                </a:solidFill>
              </a:rPr>
              <a:t>的集成测试；</a:t>
            </a:r>
          </a:p>
          <a:p>
            <a:pPr marL="285750" indent="-285750">
              <a:lnSpc>
                <a:spcPct val="150000"/>
              </a:lnSpc>
              <a:buFont typeface="Wingdings" panose="05000000000000000000" pitchFamily="2" charset="2"/>
              <a:buChar char="Ø"/>
            </a:pPr>
            <a:r>
              <a:rPr lang="zh-CN" altLang="en-US" sz="1800" dirty="0" smtClean="0">
                <a:solidFill>
                  <a:srgbClr val="D60093"/>
                </a:solidFill>
              </a:rPr>
              <a:t>面向对象</a:t>
            </a:r>
            <a:r>
              <a:rPr lang="zh-CN" altLang="en-US" sz="1800" dirty="0">
                <a:solidFill>
                  <a:srgbClr val="D60093"/>
                </a:solidFill>
              </a:rPr>
              <a:t>的系统测试及验收测试。</a:t>
            </a:r>
          </a:p>
          <a:p>
            <a:endParaRPr lang="zh-CN" altLang="en-US" dirty="0"/>
          </a:p>
        </p:txBody>
      </p:sp>
    </p:spTree>
    <p:extLst>
      <p:ext uri="{BB962C8B-B14F-4D97-AF65-F5344CB8AC3E}">
        <p14:creationId xmlns:p14="http://schemas.microsoft.com/office/powerpoint/2010/main" val="4200298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11.1</a:t>
            </a:r>
            <a:r>
              <a:rPr lang="zh-CN" altLang="en-US" dirty="0"/>
              <a:t>　软件测试的基本</a:t>
            </a:r>
            <a:r>
              <a:rPr lang="zh-CN" altLang="en-US" dirty="0" smtClean="0"/>
              <a:t>概念</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5" name="内容占位符 4"/>
          <p:cNvSpPr>
            <a:spLocks noGrp="1"/>
          </p:cNvSpPr>
          <p:nvPr>
            <p:ph sz="quarter" idx="13"/>
          </p:nvPr>
        </p:nvSpPr>
        <p:spPr/>
        <p:txBody>
          <a:bodyPr/>
          <a:lstStyle/>
          <a:p>
            <a:r>
              <a:rPr lang="zh-CN" altLang="zh-CN" dirty="0">
                <a:solidFill>
                  <a:srgbClr val="0000FF"/>
                </a:solidFill>
              </a:rPr>
              <a:t>软件测试</a:t>
            </a:r>
            <a:r>
              <a:rPr lang="en-US" altLang="zh-CN" dirty="0">
                <a:solidFill>
                  <a:srgbClr val="0000FF"/>
                </a:solidFill>
              </a:rPr>
              <a:t>[IEEE</a:t>
            </a:r>
            <a:r>
              <a:rPr lang="zh-CN" altLang="zh-CN" dirty="0">
                <a:solidFill>
                  <a:srgbClr val="0000FF"/>
                </a:solidFill>
              </a:rPr>
              <a:t>软件工程标准术语</a:t>
            </a:r>
            <a:r>
              <a:rPr lang="zh-CN" altLang="en-US" dirty="0">
                <a:solidFill>
                  <a:srgbClr val="0000FF"/>
                </a:solidFill>
              </a:rPr>
              <a:t>，</a:t>
            </a:r>
            <a:r>
              <a:rPr lang="en-US" altLang="zh-CN" dirty="0">
                <a:solidFill>
                  <a:srgbClr val="0000FF"/>
                </a:solidFill>
              </a:rPr>
              <a:t> 1983]</a:t>
            </a:r>
          </a:p>
          <a:p>
            <a:r>
              <a:rPr lang="en-US" altLang="zh-CN" dirty="0"/>
              <a:t>  </a:t>
            </a:r>
            <a:r>
              <a:rPr lang="zh-CN" altLang="zh-CN" dirty="0"/>
              <a:t>使用人工或自动手段运行软件系统的过程，目的在于检验系统是否满足规定的需求，或确定预期结果与实际结果之间的差异</a:t>
            </a:r>
            <a:r>
              <a:rPr lang="en-US" altLang="zh-CN" dirty="0"/>
              <a:t>.</a:t>
            </a:r>
          </a:p>
          <a:p>
            <a:endParaRPr lang="en-US" altLang="zh-CN" dirty="0"/>
          </a:p>
          <a:p>
            <a:r>
              <a:rPr lang="zh-CN" altLang="zh-CN" dirty="0">
                <a:solidFill>
                  <a:srgbClr val="00B050"/>
                </a:solidFill>
              </a:rPr>
              <a:t>该定义说明软件测试旨在检验软件是否满足需求，包括功能需求和非功能需求</a:t>
            </a:r>
            <a:r>
              <a:rPr lang="zh-CN" altLang="zh-CN" dirty="0" smtClean="0">
                <a:solidFill>
                  <a:srgbClr val="00B050"/>
                </a:solidFill>
              </a:rPr>
              <a:t>。</a:t>
            </a:r>
            <a:endParaRPr lang="zh-CN" altLang="zh-CN" dirty="0">
              <a:solidFill>
                <a:srgbClr val="00B050"/>
              </a:solidFill>
            </a:endParaRPr>
          </a:p>
        </p:txBody>
      </p:sp>
    </p:spTree>
    <p:extLst>
      <p:ext uri="{BB962C8B-B14F-4D97-AF65-F5344CB8AC3E}">
        <p14:creationId xmlns:p14="http://schemas.microsoft.com/office/powerpoint/2010/main" val="23393366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sz="2000" dirty="0"/>
              <a:t>1</a:t>
            </a:r>
            <a:r>
              <a:rPr lang="zh-CN" altLang="zh-CN" sz="2000" dirty="0"/>
              <a:t>．面向对象分析的测试</a:t>
            </a:r>
          </a:p>
          <a:p>
            <a:pPr>
              <a:lnSpc>
                <a:spcPct val="150000"/>
              </a:lnSpc>
            </a:pPr>
            <a:r>
              <a:rPr lang="zh-CN" altLang="zh-CN" sz="2000" dirty="0" smtClean="0"/>
              <a:t>对</a:t>
            </a:r>
            <a:r>
              <a:rPr lang="zh-CN" altLang="zh-CN" sz="2000" dirty="0"/>
              <a:t>面向对象需求分析的测试，要考虑：</a:t>
            </a:r>
          </a:p>
          <a:p>
            <a:pPr marL="342900" lvl="0" indent="-342900">
              <a:lnSpc>
                <a:spcPct val="150000"/>
              </a:lnSpc>
              <a:buFont typeface="Wingdings" panose="05000000000000000000" pitchFamily="2" charset="2"/>
              <a:buChar char="Ø"/>
            </a:pPr>
            <a:r>
              <a:rPr lang="zh-CN" altLang="zh-CN" sz="2000" dirty="0">
                <a:solidFill>
                  <a:srgbClr val="00B050"/>
                </a:solidFill>
              </a:rPr>
              <a:t>对认定的对象或类的测试；</a:t>
            </a:r>
          </a:p>
          <a:p>
            <a:pPr marL="342900" lvl="0" indent="-342900">
              <a:lnSpc>
                <a:spcPct val="150000"/>
              </a:lnSpc>
              <a:buFont typeface="Wingdings" panose="05000000000000000000" pitchFamily="2" charset="2"/>
              <a:buChar char="Ø"/>
            </a:pPr>
            <a:r>
              <a:rPr lang="zh-CN" altLang="zh-CN" sz="2000" dirty="0">
                <a:solidFill>
                  <a:srgbClr val="00B050"/>
                </a:solidFill>
              </a:rPr>
              <a:t>对定义的属性和操作的测试；</a:t>
            </a:r>
          </a:p>
          <a:p>
            <a:pPr marL="342900" lvl="0" indent="-342900">
              <a:lnSpc>
                <a:spcPct val="150000"/>
              </a:lnSpc>
              <a:buFont typeface="Wingdings" panose="05000000000000000000" pitchFamily="2" charset="2"/>
              <a:buChar char="Ø"/>
            </a:pPr>
            <a:r>
              <a:rPr lang="zh-CN" altLang="zh-CN" sz="2000" dirty="0">
                <a:solidFill>
                  <a:srgbClr val="00B050"/>
                </a:solidFill>
              </a:rPr>
              <a:t>对类之间层次关系的测试；</a:t>
            </a:r>
          </a:p>
          <a:p>
            <a:pPr marL="342900" lvl="0" indent="-342900">
              <a:lnSpc>
                <a:spcPct val="150000"/>
              </a:lnSpc>
              <a:buFont typeface="Wingdings" panose="05000000000000000000" pitchFamily="2" charset="2"/>
              <a:buChar char="Ø"/>
            </a:pPr>
            <a:r>
              <a:rPr lang="zh-CN" altLang="zh-CN" sz="2000" dirty="0">
                <a:solidFill>
                  <a:srgbClr val="00B050"/>
                </a:solidFill>
              </a:rPr>
              <a:t>对对象之间交互行为的测试；</a:t>
            </a:r>
          </a:p>
          <a:p>
            <a:pPr marL="342900" lvl="0" indent="-342900">
              <a:lnSpc>
                <a:spcPct val="150000"/>
              </a:lnSpc>
              <a:buFont typeface="Wingdings" panose="05000000000000000000" pitchFamily="2" charset="2"/>
              <a:buChar char="Ø"/>
            </a:pPr>
            <a:r>
              <a:rPr lang="zh-CN" altLang="zh-CN" sz="2000" dirty="0">
                <a:solidFill>
                  <a:srgbClr val="00B050"/>
                </a:solidFill>
              </a:rPr>
              <a:t>对系统逻辑模型的测试等。</a:t>
            </a:r>
          </a:p>
          <a:p>
            <a:endParaRPr lang="zh-CN" altLang="en-US" sz="2000" dirty="0"/>
          </a:p>
        </p:txBody>
      </p:sp>
    </p:spTree>
    <p:extLst>
      <p:ext uri="{BB962C8B-B14F-4D97-AF65-F5344CB8AC3E}">
        <p14:creationId xmlns:p14="http://schemas.microsoft.com/office/powerpoint/2010/main" val="1185520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2</a:t>
            </a:r>
            <a:r>
              <a:rPr lang="zh-CN" altLang="en-US" dirty="0"/>
              <a:t>．面向对象设计的测试</a:t>
            </a:r>
          </a:p>
          <a:p>
            <a:pPr>
              <a:lnSpc>
                <a:spcPct val="150000"/>
              </a:lnSpc>
            </a:pPr>
            <a:r>
              <a:rPr lang="zh-CN" altLang="en-US" dirty="0" smtClean="0"/>
              <a:t>面向对象分析</a:t>
            </a:r>
            <a:r>
              <a:rPr lang="zh-CN" altLang="en-US" dirty="0"/>
              <a:t>和面向对象设计之间并没有严格的界限</a:t>
            </a:r>
            <a:r>
              <a:rPr lang="zh-CN" altLang="en-US" dirty="0" smtClean="0"/>
              <a:t>。面向对象设计</a:t>
            </a:r>
            <a:r>
              <a:rPr lang="zh-CN" altLang="en-US" dirty="0"/>
              <a:t>是对面向对象分析结果的进一步细化、纠正和完善。对面向对象设计的测试涉及了面向对象分析的测试内容，但是会</a:t>
            </a:r>
            <a:r>
              <a:rPr lang="zh-CN" altLang="en-US" dirty="0">
                <a:solidFill>
                  <a:srgbClr val="CC3399"/>
                </a:solidFill>
              </a:rPr>
              <a:t>更加关注</a:t>
            </a:r>
            <a:r>
              <a:rPr lang="zh-CN" altLang="en-US" dirty="0"/>
              <a:t>对</a:t>
            </a:r>
            <a:r>
              <a:rPr lang="zh-CN" altLang="en-US" dirty="0">
                <a:solidFill>
                  <a:srgbClr val="00B050"/>
                </a:solidFill>
              </a:rPr>
              <a:t>类及其类之间关系的测试和对类库支持情况的测试</a:t>
            </a:r>
            <a:r>
              <a:rPr lang="zh-CN" altLang="en-US" dirty="0"/>
              <a:t>。</a:t>
            </a:r>
          </a:p>
          <a:p>
            <a:endParaRPr lang="zh-CN" altLang="en-US" dirty="0"/>
          </a:p>
        </p:txBody>
      </p:sp>
    </p:spTree>
    <p:extLst>
      <p:ext uri="{BB962C8B-B14F-4D97-AF65-F5344CB8AC3E}">
        <p14:creationId xmlns:p14="http://schemas.microsoft.com/office/powerpoint/2010/main" val="2205072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304800" y="990340"/>
            <a:ext cx="8229600" cy="3661691"/>
          </a:xfrm>
        </p:spPr>
        <p:txBody>
          <a:bodyPr/>
          <a:lstStyle/>
          <a:p>
            <a:pPr>
              <a:lnSpc>
                <a:spcPct val="150000"/>
              </a:lnSpc>
            </a:pPr>
            <a:r>
              <a:rPr lang="en-US" altLang="zh-CN" sz="2000" dirty="0"/>
              <a:t>3</a:t>
            </a:r>
            <a:r>
              <a:rPr lang="zh-CN" altLang="en-US" sz="2000" dirty="0"/>
              <a:t>．面向对象实现的测试</a:t>
            </a:r>
          </a:p>
          <a:p>
            <a:pPr>
              <a:lnSpc>
                <a:spcPct val="150000"/>
              </a:lnSpc>
            </a:pPr>
            <a:r>
              <a:rPr lang="zh-CN" altLang="en-US" sz="2000" dirty="0" smtClean="0"/>
              <a:t>       面向对象</a:t>
            </a:r>
            <a:r>
              <a:rPr lang="zh-CN" altLang="en-US" sz="2000" dirty="0"/>
              <a:t>的程序具有封装、继承和多态的特性。测试多态的特性时要尤为注意，因为它使得同一段代码的行为复杂化，测试时需要考虑不同的执行情况和行为。由于系统功能的实现分布在类中，所以本阶段的测试中还要</a:t>
            </a:r>
            <a:r>
              <a:rPr lang="zh-CN" altLang="en-US" sz="2000" dirty="0">
                <a:solidFill>
                  <a:srgbClr val="00B050"/>
                </a:solidFill>
              </a:rPr>
              <a:t>重点评判类是否实现了要求的功能</a:t>
            </a:r>
            <a:r>
              <a:rPr lang="zh-CN" altLang="en-US" sz="2000" dirty="0"/>
              <a:t>。</a:t>
            </a:r>
          </a:p>
          <a:p>
            <a:endParaRPr lang="zh-CN" altLang="en-US" sz="2000" dirty="0"/>
          </a:p>
        </p:txBody>
      </p:sp>
    </p:spTree>
    <p:extLst>
      <p:ext uri="{BB962C8B-B14F-4D97-AF65-F5344CB8AC3E}">
        <p14:creationId xmlns:p14="http://schemas.microsoft.com/office/powerpoint/2010/main" val="502604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en-US" altLang="zh-CN" dirty="0"/>
              <a:t>4</a:t>
            </a:r>
            <a:r>
              <a:rPr lang="zh-CN" altLang="en-US" dirty="0"/>
              <a:t>．面向对象的单元测试</a:t>
            </a:r>
          </a:p>
          <a:p>
            <a:pPr>
              <a:lnSpc>
                <a:spcPct val="150000"/>
              </a:lnSpc>
            </a:pPr>
            <a:r>
              <a:rPr lang="zh-CN" altLang="en-US" dirty="0"/>
              <a:t>       面向对象的单元测试以</a:t>
            </a:r>
            <a:r>
              <a:rPr lang="zh-CN" altLang="en-US" dirty="0">
                <a:solidFill>
                  <a:srgbClr val="D60093"/>
                </a:solidFill>
              </a:rPr>
              <a:t>类或对象</a:t>
            </a:r>
            <a:r>
              <a:rPr lang="zh-CN" altLang="en-US" dirty="0"/>
              <a:t>为单位。由于类包含一组不同的操作，并且某些特殊的操作可能被多个类共享，因此单元测试</a:t>
            </a:r>
            <a:r>
              <a:rPr lang="zh-CN" altLang="en-US" dirty="0">
                <a:solidFill>
                  <a:srgbClr val="00B050"/>
                </a:solidFill>
                <a:latin typeface="楷体" panose="02010609060101010101" pitchFamily="49" charset="-122"/>
                <a:ea typeface="楷体" panose="02010609060101010101" pitchFamily="49" charset="-122"/>
              </a:rPr>
              <a:t>不能孤立地测试某个操作，而是将操作作为类的一部分</a:t>
            </a:r>
            <a:r>
              <a:rPr lang="zh-CN" altLang="en-US" dirty="0"/>
              <a:t>。</a:t>
            </a:r>
          </a:p>
          <a:p>
            <a:endParaRPr lang="zh-CN" altLang="en-US" dirty="0"/>
          </a:p>
        </p:txBody>
      </p:sp>
    </p:spTree>
    <p:extLst>
      <p:ext uri="{BB962C8B-B14F-4D97-AF65-F5344CB8AC3E}">
        <p14:creationId xmlns:p14="http://schemas.microsoft.com/office/powerpoint/2010/main" val="2230554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sz="2000" dirty="0"/>
              <a:t>5</a:t>
            </a:r>
            <a:r>
              <a:rPr lang="zh-CN" altLang="en-US" sz="2000" dirty="0"/>
              <a:t>．面向对象的集成测试</a:t>
            </a:r>
          </a:p>
          <a:p>
            <a:r>
              <a:rPr lang="zh-CN" altLang="en-US" sz="2000" dirty="0"/>
              <a:t>面向对象的集成测试采用</a:t>
            </a:r>
            <a:r>
              <a:rPr lang="zh-CN" altLang="en-US" sz="2000" dirty="0">
                <a:solidFill>
                  <a:srgbClr val="CC3399"/>
                </a:solidFill>
              </a:rPr>
              <a:t>基于线程</a:t>
            </a:r>
            <a:r>
              <a:rPr lang="zh-CN" altLang="en-US" sz="2000" dirty="0"/>
              <a:t>或者</a:t>
            </a:r>
            <a:r>
              <a:rPr lang="zh-CN" altLang="en-US" sz="2000" dirty="0">
                <a:solidFill>
                  <a:srgbClr val="CC3399"/>
                </a:solidFill>
              </a:rPr>
              <a:t>基于使用</a:t>
            </a:r>
            <a:r>
              <a:rPr lang="zh-CN" altLang="en-US" sz="2000" dirty="0"/>
              <a:t>的测试方法</a:t>
            </a:r>
            <a:r>
              <a:rPr lang="zh-CN" altLang="en-US" sz="2000" dirty="0" smtClean="0"/>
              <a:t>。</a:t>
            </a:r>
            <a:endParaRPr lang="en-US" altLang="zh-CN" sz="2000" dirty="0" smtClean="0"/>
          </a:p>
          <a:p>
            <a:pPr marL="342900" indent="-342900">
              <a:buClr>
                <a:srgbClr val="00B0F0"/>
              </a:buClr>
              <a:buFont typeface="Wingdings" panose="05000000000000000000" pitchFamily="2" charset="2"/>
              <a:buChar char="Ø"/>
            </a:pPr>
            <a:r>
              <a:rPr lang="zh-CN" altLang="en-US" sz="2000" dirty="0" smtClean="0"/>
              <a:t>基于线程的测试是指把回应系统外界输入的一组相关的类集成起来，对线程进行集成并测试。</a:t>
            </a:r>
            <a:endParaRPr lang="en-US" altLang="zh-CN" sz="2000" dirty="0" smtClean="0"/>
          </a:p>
          <a:p>
            <a:pPr marL="342900" indent="-342900">
              <a:buClr>
                <a:srgbClr val="00B0F0"/>
              </a:buClr>
              <a:buFont typeface="Wingdings" panose="05000000000000000000" pitchFamily="2" charset="2"/>
              <a:buChar char="Ø"/>
            </a:pPr>
            <a:r>
              <a:rPr lang="zh-CN" altLang="en-US" sz="2000" dirty="0" smtClean="0"/>
              <a:t>基于使用的测试方法按照类对服务器的依赖以及对其他类的依赖程度，把类划分为独立类和依赖类。</a:t>
            </a:r>
          </a:p>
          <a:p>
            <a:pPr marL="1085832" lvl="1" indent="-342900">
              <a:buFont typeface="Arial" panose="020B0604020202020204" pitchFamily="34" charset="0"/>
              <a:buChar char="−"/>
            </a:pPr>
            <a:r>
              <a:rPr lang="zh-CN" altLang="en-US" sz="1600" dirty="0" smtClean="0"/>
              <a:t>独立类是指那些几乎不使用服务器的类。在进行基于使用的测试的时候，先对独立类进行测试。</a:t>
            </a:r>
          </a:p>
          <a:p>
            <a:pPr marL="1085832" lvl="1" indent="-342900">
              <a:buFont typeface="Arial" panose="020B0604020202020204" pitchFamily="34" charset="0"/>
              <a:buChar char="−"/>
            </a:pPr>
            <a:r>
              <a:rPr lang="zh-CN" altLang="en-US" sz="1600" dirty="0" smtClean="0"/>
              <a:t>依赖</a:t>
            </a:r>
            <a:r>
              <a:rPr lang="zh-CN" altLang="en-US" sz="1600" dirty="0"/>
              <a:t>类是使用独立类的类，即它们对独立类存在着某种程度的依赖。</a:t>
            </a:r>
          </a:p>
          <a:p>
            <a:pPr lvl="1">
              <a:buClr>
                <a:srgbClr val="00B050"/>
              </a:buClr>
              <a:buFont typeface="Wingdings" panose="05000000000000000000" pitchFamily="2" charset="2"/>
              <a:buChar char="p"/>
            </a:pPr>
            <a:r>
              <a:rPr lang="zh-CN" altLang="en-US" sz="1800" dirty="0"/>
              <a:t>在测试完独立类后，就可以对依赖类进行测试了。依赖类中可能还划分为多个层次，测试时按照逐层向下的顺序，直到测试完整个系统。</a:t>
            </a:r>
          </a:p>
          <a:p>
            <a:endParaRPr lang="zh-CN" altLang="en-US" sz="2000" dirty="0"/>
          </a:p>
        </p:txBody>
      </p:sp>
    </p:spTree>
    <p:extLst>
      <p:ext uri="{BB962C8B-B14F-4D97-AF65-F5344CB8AC3E}">
        <p14:creationId xmlns:p14="http://schemas.microsoft.com/office/powerpoint/2010/main" val="17762293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11.13</a:t>
            </a:r>
            <a:r>
              <a:rPr lang="zh-CN" altLang="en-US" dirty="0"/>
              <a:t>　面向对象的软件测试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sz="2000" dirty="0"/>
              <a:t>6</a:t>
            </a:r>
            <a:r>
              <a:rPr lang="zh-CN" altLang="zh-CN" sz="2000" dirty="0"/>
              <a:t>．面向对象的系统测试及验收测试</a:t>
            </a:r>
          </a:p>
          <a:p>
            <a:pPr indent="449263">
              <a:lnSpc>
                <a:spcPct val="150000"/>
              </a:lnSpc>
            </a:pPr>
            <a:r>
              <a:rPr lang="zh-CN" altLang="zh-CN" sz="2000" dirty="0" smtClean="0"/>
              <a:t>面向对象</a:t>
            </a:r>
            <a:r>
              <a:rPr lang="zh-CN" altLang="zh-CN" sz="2000" dirty="0"/>
              <a:t>的系统测试要以面向对象需求分析的结果为依据，对需求分析中描述的对象模型、交互模型等各种分析模型进行检验。</a:t>
            </a:r>
          </a:p>
          <a:p>
            <a:pPr indent="449263">
              <a:lnSpc>
                <a:spcPct val="150000"/>
              </a:lnSpc>
            </a:pPr>
            <a:r>
              <a:rPr lang="zh-CN" altLang="zh-CN" sz="2000" dirty="0"/>
              <a:t>验收测试是以用户为主的测试，是将软件产品正式交付给用户或市场发布之前的最后一个测试阶段。</a:t>
            </a:r>
          </a:p>
          <a:p>
            <a:endParaRPr lang="zh-CN" altLang="en-US" sz="2000" dirty="0"/>
          </a:p>
        </p:txBody>
      </p:sp>
    </p:spTree>
    <p:extLst>
      <p:ext uri="{BB962C8B-B14F-4D97-AF65-F5344CB8AC3E}">
        <p14:creationId xmlns:p14="http://schemas.microsoft.com/office/powerpoint/2010/main" val="5590464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以</a:t>
            </a:r>
            <a:r>
              <a:rPr lang="en-US" altLang="zh-CN" sz="2400" dirty="0" err="1"/>
              <a:t>HelloWorld</a:t>
            </a:r>
            <a:r>
              <a:rPr lang="zh-CN" altLang="en-US" sz="2400" dirty="0"/>
              <a:t>为例，说明如何进行面向对象的单元测试</a:t>
            </a:r>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637619" y="1352550"/>
            <a:ext cx="7743105" cy="2438400"/>
          </a:xfrm>
          <a:prstGeom prst="rect">
            <a:avLst/>
          </a:prstGeom>
        </p:spPr>
      </p:pic>
    </p:spTree>
    <p:extLst>
      <p:ext uri="{BB962C8B-B14F-4D97-AF65-F5344CB8AC3E}">
        <p14:creationId xmlns:p14="http://schemas.microsoft.com/office/powerpoint/2010/main" val="1205758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编写测试用例</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r>
              <a:rPr lang="en-US" altLang="zh-CN" sz="1100" dirty="0"/>
              <a:t>//HelloWorldTest.java</a:t>
            </a:r>
          </a:p>
          <a:p>
            <a:r>
              <a:rPr lang="en-US" altLang="zh-CN" sz="1100" dirty="0"/>
              <a:t>package </a:t>
            </a:r>
            <a:r>
              <a:rPr lang="en-US" altLang="zh-CN" sz="1100" dirty="0" err="1"/>
              <a:t>hello.Test</a:t>
            </a:r>
            <a:r>
              <a:rPr lang="en-US" altLang="zh-CN" sz="1100" dirty="0"/>
              <a:t>;</a:t>
            </a:r>
          </a:p>
          <a:p>
            <a:r>
              <a:rPr lang="en-US" altLang="zh-CN" sz="1100" dirty="0"/>
              <a:t>import </a:t>
            </a:r>
            <a:r>
              <a:rPr lang="en-US" altLang="zh-CN" sz="1100" dirty="0" err="1"/>
              <a:t>helloWorld</a:t>
            </a:r>
            <a:r>
              <a:rPr lang="en-US" altLang="zh-CN" sz="1100" dirty="0"/>
              <a:t>.*;</a:t>
            </a:r>
          </a:p>
          <a:p>
            <a:endParaRPr lang="en-US" altLang="zh-CN" sz="1100" dirty="0"/>
          </a:p>
          <a:p>
            <a:r>
              <a:rPr lang="en-US" altLang="zh-CN" sz="1100" dirty="0"/>
              <a:t>public class </a:t>
            </a:r>
            <a:r>
              <a:rPr lang="en-US" altLang="zh-CN" sz="1100" dirty="0" err="1"/>
              <a:t>HelloWorldTest</a:t>
            </a:r>
            <a:r>
              <a:rPr lang="en-US" altLang="zh-CN" sz="1100" dirty="0"/>
              <a:t> {</a:t>
            </a:r>
          </a:p>
          <a:p>
            <a:r>
              <a:rPr lang="en-US" altLang="zh-CN" sz="1100" dirty="0"/>
              <a:t>   </a:t>
            </a:r>
            <a:r>
              <a:rPr lang="en-US" altLang="zh-CN" sz="1100" dirty="0" err="1"/>
              <a:t>bolean</a:t>
            </a:r>
            <a:r>
              <a:rPr lang="en-US" altLang="zh-CN" sz="1100" dirty="0"/>
              <a:t> </a:t>
            </a:r>
            <a:r>
              <a:rPr lang="en-US" altLang="zh-CN" sz="1100" dirty="0" err="1"/>
              <a:t>testResult</a:t>
            </a:r>
            <a:r>
              <a:rPr lang="en-US" altLang="zh-CN" sz="1100" dirty="0"/>
              <a:t>;   //</a:t>
            </a:r>
            <a:r>
              <a:rPr lang="zh-CN" altLang="en-US" sz="1100" dirty="0"/>
              <a:t>测试结果</a:t>
            </a:r>
          </a:p>
          <a:p>
            <a:r>
              <a:rPr lang="zh-CN" altLang="en-US" sz="1100" dirty="0"/>
              <a:t>   </a:t>
            </a:r>
            <a:r>
              <a:rPr lang="en-US" altLang="zh-CN" sz="1100" dirty="0"/>
              <a:t>public static void main(String </a:t>
            </a:r>
            <a:r>
              <a:rPr lang="en-US" altLang="zh-CN" sz="1100" dirty="0" err="1"/>
              <a:t>args</a:t>
            </a:r>
            <a:r>
              <a:rPr lang="en-US" altLang="zh-CN" sz="1100" dirty="0"/>
              <a:t>[]){</a:t>
            </a:r>
          </a:p>
          <a:p>
            <a:r>
              <a:rPr lang="en-US" altLang="zh-CN" sz="1100" dirty="0"/>
              <a:t>   	private static final String </a:t>
            </a:r>
            <a:r>
              <a:rPr lang="en-US" altLang="zh-CN" sz="1100" dirty="0" err="1"/>
              <a:t>str</a:t>
            </a:r>
            <a:r>
              <a:rPr lang="en-US" altLang="zh-CN" sz="1100" dirty="0"/>
              <a:t>="Hello Java!";</a:t>
            </a:r>
          </a:p>
          <a:p>
            <a:r>
              <a:rPr lang="en-US" altLang="zh-CN" sz="1100" dirty="0"/>
              <a:t>   	protected void </a:t>
            </a:r>
            <a:r>
              <a:rPr lang="en-US" altLang="zh-CN" sz="1100" dirty="0" err="1"/>
              <a:t>setUp</a:t>
            </a:r>
            <a:r>
              <a:rPr lang="en-US" altLang="zh-CN" sz="1100" dirty="0"/>
              <a:t>(){</a:t>
            </a:r>
          </a:p>
          <a:p>
            <a:r>
              <a:rPr lang="en-US" altLang="zh-CN" sz="1100" dirty="0"/>
              <a:t>   		//</a:t>
            </a:r>
            <a:r>
              <a:rPr lang="zh-CN" altLang="en-US" sz="1100" dirty="0"/>
              <a:t>覆盖</a:t>
            </a:r>
            <a:r>
              <a:rPr lang="en-US" altLang="zh-CN" sz="1100" dirty="0" err="1"/>
              <a:t>setUp</a:t>
            </a:r>
            <a:r>
              <a:rPr lang="en-US" altLang="zh-CN" sz="1100" dirty="0"/>
              <a:t>()</a:t>
            </a:r>
            <a:r>
              <a:rPr lang="zh-CN" altLang="en-US" sz="1100" dirty="0"/>
              <a:t>方法</a:t>
            </a:r>
          </a:p>
          <a:p>
            <a:r>
              <a:rPr lang="zh-CN" altLang="en-US" sz="1100" dirty="0"/>
              <a:t>   		</a:t>
            </a:r>
            <a:r>
              <a:rPr lang="en-US" altLang="zh-CN" sz="1100" dirty="0" err="1"/>
              <a:t>HelloWorld</a:t>
            </a:r>
            <a:r>
              <a:rPr lang="en-US" altLang="zh-CN" sz="1100" dirty="0"/>
              <a:t> </a:t>
            </a:r>
            <a:r>
              <a:rPr lang="en-US" altLang="zh-CN" sz="1100" dirty="0" err="1"/>
              <a:t>Jstring</a:t>
            </a:r>
            <a:r>
              <a:rPr lang="en-US" altLang="zh-CN" sz="1100" dirty="0"/>
              <a:t>=new </a:t>
            </a:r>
            <a:r>
              <a:rPr lang="en-US" altLang="zh-CN" sz="1100" dirty="0" err="1"/>
              <a:t>HelloWorld</a:t>
            </a:r>
            <a:r>
              <a:rPr lang="en-US" altLang="zh-CN" sz="1100" dirty="0"/>
              <a:t>();</a:t>
            </a:r>
          </a:p>
          <a:p>
            <a:r>
              <a:rPr lang="en-US" altLang="zh-CN" sz="1100" dirty="0"/>
              <a:t>   	}</a:t>
            </a:r>
          </a:p>
          <a:p>
            <a:r>
              <a:rPr lang="en-US" altLang="zh-CN" sz="1100" dirty="0"/>
              <a:t>   	public void </a:t>
            </a:r>
            <a:r>
              <a:rPr lang="en-US" altLang="zh-CN" sz="1100" dirty="0" err="1"/>
              <a:t>testSayHello</a:t>
            </a:r>
            <a:r>
              <a:rPr lang="en-US" altLang="zh-CN" sz="1100" dirty="0"/>
              <a:t>(){</a:t>
            </a:r>
          </a:p>
          <a:p>
            <a:r>
              <a:rPr lang="en-US" altLang="zh-CN" sz="1100" dirty="0"/>
              <a:t>   		//</a:t>
            </a:r>
            <a:r>
              <a:rPr lang="zh-CN" altLang="en-US" sz="1100" dirty="0"/>
              <a:t>测试</a:t>
            </a:r>
            <a:r>
              <a:rPr lang="en-US" altLang="zh-CN" sz="1100" dirty="0" err="1"/>
              <a:t>SayHello</a:t>
            </a:r>
            <a:r>
              <a:rPr lang="zh-CN" altLang="en-US" sz="1100" dirty="0"/>
              <a:t>方法</a:t>
            </a:r>
          </a:p>
          <a:p>
            <a:r>
              <a:rPr lang="zh-CN" altLang="en-US" sz="1100" dirty="0"/>
              <a:t>   		</a:t>
            </a:r>
            <a:r>
              <a:rPr lang="en-US" altLang="zh-CN" sz="1100" dirty="0"/>
              <a:t>if("Hello Java!"==</a:t>
            </a:r>
            <a:r>
              <a:rPr lang="en-US" altLang="zh-CN" sz="1100" dirty="0" err="1"/>
              <a:t>Jstring.sayHello</a:t>
            </a:r>
            <a:r>
              <a:rPr lang="en-US" altLang="zh-CN" sz="1100" dirty="0"/>
              <a:t>())</a:t>
            </a:r>
          </a:p>
          <a:p>
            <a:r>
              <a:rPr lang="en-US" altLang="zh-CN" sz="1100" dirty="0"/>
              <a:t>   			</a:t>
            </a:r>
            <a:r>
              <a:rPr lang="en-US" altLang="zh-CN" sz="1100" dirty="0" err="1"/>
              <a:t>testResult</a:t>
            </a:r>
            <a:r>
              <a:rPr lang="en-US" altLang="zh-CN" sz="1100" dirty="0"/>
              <a:t>=true;</a:t>
            </a:r>
          </a:p>
          <a:p>
            <a:r>
              <a:rPr lang="en-US" altLang="zh-CN" sz="1100" dirty="0"/>
              <a:t>   			else</a:t>
            </a:r>
          </a:p>
          <a:p>
            <a:r>
              <a:rPr lang="en-US" altLang="zh-CN" sz="1100" dirty="0"/>
              <a:t>   				</a:t>
            </a:r>
            <a:r>
              <a:rPr lang="en-US" altLang="zh-CN" sz="1100" dirty="0" err="1"/>
              <a:t>testResult</a:t>
            </a:r>
            <a:r>
              <a:rPr lang="en-US" altLang="zh-CN" sz="1100" dirty="0"/>
              <a:t>=false;</a:t>
            </a:r>
          </a:p>
          <a:p>
            <a:r>
              <a:rPr lang="en-US" altLang="zh-CN" sz="1100" dirty="0"/>
              <a:t>   				//</a:t>
            </a:r>
            <a:r>
              <a:rPr lang="zh-CN" altLang="en-US" sz="1100" dirty="0"/>
              <a:t>如果两个值相等，则测试结果为真，否则为假</a:t>
            </a:r>
          </a:p>
          <a:p>
            <a:r>
              <a:rPr lang="zh-CN" altLang="en-US" sz="1100" dirty="0"/>
              <a:t>   	</a:t>
            </a:r>
            <a:r>
              <a:rPr lang="en-US" altLang="zh-CN" sz="1100" dirty="0"/>
              <a:t>}</a:t>
            </a:r>
          </a:p>
          <a:p>
            <a:r>
              <a:rPr lang="en-US" altLang="zh-CN" sz="1100" dirty="0"/>
              <a:t>   }   </a:t>
            </a:r>
            <a:r>
              <a:rPr lang="en-US" altLang="zh-CN" sz="1100" dirty="0" smtClean="0"/>
              <a:t>    </a:t>
            </a:r>
            <a:endParaRPr lang="en-US" altLang="zh-CN" sz="1100" dirty="0"/>
          </a:p>
          <a:p>
            <a:r>
              <a:rPr lang="en-US" altLang="zh-CN" sz="1100" dirty="0"/>
              <a:t>}</a:t>
            </a:r>
            <a:endParaRPr lang="zh-CN" altLang="en-US" sz="1100" dirty="0"/>
          </a:p>
        </p:txBody>
      </p:sp>
    </p:spTree>
    <p:extLst>
      <p:ext uri="{BB962C8B-B14F-4D97-AF65-F5344CB8AC3E}">
        <p14:creationId xmlns:p14="http://schemas.microsoft.com/office/powerpoint/2010/main" val="38825465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11.14</a:t>
            </a:r>
            <a:r>
              <a:rPr lang="zh-CN" altLang="en-US" dirty="0"/>
              <a:t>　软件调试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dirty="0" smtClean="0">
                <a:solidFill>
                  <a:srgbClr val="FF0000"/>
                </a:solidFill>
              </a:rPr>
              <a:t>       调试</a:t>
            </a:r>
            <a:r>
              <a:rPr lang="zh-CN" altLang="en-US" dirty="0"/>
              <a:t>（也称为纠错）作为成功的测试的后果而出现，也就是说，调试是</a:t>
            </a:r>
            <a:r>
              <a:rPr lang="zh-CN" altLang="en-US" dirty="0">
                <a:solidFill>
                  <a:srgbClr val="00B050"/>
                </a:solidFill>
              </a:rPr>
              <a:t>在测试发现错误之后排除错误的过程</a:t>
            </a:r>
            <a:r>
              <a:rPr lang="zh-CN" altLang="en-US" dirty="0"/>
              <a:t>。虽然调试可以而且应该是一个有序的过程，但是在很大程度上它仍然是一项技巧。软件工程师在评估测试结果时，往往仅面对着软件问题的症状，也就是说，错误的外部表现和它的内在原因之间可能并没有明显的联系。调试就是把症状和原因联系起来的尚未被人很好理解的智力过程。</a:t>
            </a:r>
          </a:p>
        </p:txBody>
      </p:sp>
    </p:spTree>
    <p:extLst>
      <p:ext uri="{BB962C8B-B14F-4D97-AF65-F5344CB8AC3E}">
        <p14:creationId xmlns:p14="http://schemas.microsoft.com/office/powerpoint/2010/main" val="32770336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11.14</a:t>
            </a:r>
            <a:r>
              <a:rPr lang="zh-CN" altLang="en-US" dirty="0"/>
              <a:t>　软件调试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smtClean="0"/>
              <a:t>11.14.1  </a:t>
            </a:r>
            <a:r>
              <a:rPr lang="zh-CN" altLang="en-US" dirty="0"/>
              <a:t>调试</a:t>
            </a:r>
            <a:r>
              <a:rPr lang="zh-CN" altLang="en-US" dirty="0" smtClean="0"/>
              <a:t>过程</a:t>
            </a:r>
            <a:endParaRPr lang="zh-CN" altLang="en-US" dirty="0"/>
          </a:p>
          <a:p>
            <a:pPr>
              <a:lnSpc>
                <a:spcPct val="150000"/>
              </a:lnSpc>
            </a:pPr>
            <a:r>
              <a:rPr lang="zh-CN" altLang="en-US" sz="2000" dirty="0" smtClean="0"/>
              <a:t>       调试</a:t>
            </a:r>
            <a:r>
              <a:rPr lang="zh-CN" altLang="en-US" sz="2000" dirty="0"/>
              <a:t>不是测试，但是它总是发生在测试之后。调试过程总会有以下两种结果之一</a:t>
            </a:r>
            <a:r>
              <a:rPr lang="zh-CN" altLang="en-US" sz="2000" dirty="0" smtClean="0"/>
              <a:t>：</a:t>
            </a:r>
            <a:endParaRPr lang="en-US" altLang="zh-CN" sz="2000" dirty="0" smtClean="0"/>
          </a:p>
          <a:p>
            <a:pPr>
              <a:lnSpc>
                <a:spcPct val="150000"/>
              </a:lnSpc>
            </a:pPr>
            <a:r>
              <a:rPr lang="zh-CN" altLang="en-US" sz="1800" dirty="0" smtClean="0"/>
              <a:t>①</a:t>
            </a:r>
            <a:r>
              <a:rPr lang="zh-CN" altLang="en-US" sz="1800" dirty="0"/>
              <a:t>找到了问题的原因并把问题改正和排除掉了</a:t>
            </a:r>
            <a:r>
              <a:rPr lang="zh-CN" altLang="en-US" sz="1800" dirty="0" smtClean="0"/>
              <a:t>；</a:t>
            </a:r>
            <a:endParaRPr lang="en-US" altLang="zh-CN" sz="1800" dirty="0" smtClean="0"/>
          </a:p>
          <a:p>
            <a:pPr>
              <a:lnSpc>
                <a:spcPct val="150000"/>
              </a:lnSpc>
            </a:pPr>
            <a:r>
              <a:rPr lang="zh-CN" altLang="en-US" sz="1800" dirty="0" smtClean="0"/>
              <a:t>②</a:t>
            </a:r>
            <a:r>
              <a:rPr lang="zh-CN" altLang="en-US" sz="1800" dirty="0"/>
              <a:t>没找出问题的原因。在后一种情况下，调试人员可以猜想一个原因，并设计测试用例来验证这个假设，重复此过程直至找到原因并改正了错误。</a:t>
            </a:r>
          </a:p>
        </p:txBody>
      </p:sp>
    </p:spTree>
    <p:extLst>
      <p:ext uri="{BB962C8B-B14F-4D97-AF65-F5344CB8AC3E}">
        <p14:creationId xmlns:p14="http://schemas.microsoft.com/office/powerpoint/2010/main" val="12838153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indent="449263"/>
            <a:r>
              <a:rPr lang="zh-CN" altLang="en-US" dirty="0"/>
              <a:t>在软件开发过程的任何阶段都可能引入缺陷。缺陷被引入的阶段越早，在软件开发的后期修复这些缺陷带来的成本损失就越大。</a:t>
            </a:r>
          </a:p>
          <a:p>
            <a:pPr indent="449263"/>
            <a:r>
              <a:rPr lang="zh-CN" altLang="en-US" dirty="0"/>
              <a:t>软件测试是软件开发过程中的一个重要阶段。在软件产品正式投入使用之前</a:t>
            </a:r>
            <a:r>
              <a:rPr lang="zh-CN" altLang="en-US" dirty="0" smtClean="0"/>
              <a:t>，通过</a:t>
            </a:r>
            <a:r>
              <a:rPr lang="zh-CN" altLang="en-US" dirty="0"/>
              <a:t>软件测试对产品的质量加以保证</a:t>
            </a:r>
            <a:r>
              <a:rPr lang="zh-CN" altLang="en-US" dirty="0" smtClean="0"/>
              <a:t>。</a:t>
            </a:r>
            <a:endParaRPr lang="en-US" altLang="zh-CN" dirty="0" smtClean="0"/>
          </a:p>
          <a:p>
            <a:pPr indent="449263"/>
            <a:r>
              <a:rPr lang="zh-CN" altLang="en-US" dirty="0" smtClean="0"/>
              <a:t>软件测试</a:t>
            </a:r>
            <a:r>
              <a:rPr lang="zh-CN" altLang="en-US" dirty="0"/>
              <a:t>过程与整个软件开发过程是同步的，也就是说，</a:t>
            </a:r>
            <a:r>
              <a:rPr lang="zh-CN" altLang="en-US" dirty="0">
                <a:solidFill>
                  <a:srgbClr val="00B050"/>
                </a:solidFill>
                <a:latin typeface="楷体" panose="02010609060101010101" pitchFamily="49" charset="-122"/>
                <a:ea typeface="楷体" panose="02010609060101010101" pitchFamily="49" charset="-122"/>
              </a:rPr>
              <a:t>软件测试工作应该贯穿于整个开发过程</a:t>
            </a:r>
            <a:r>
              <a:rPr lang="zh-CN" altLang="en-US" dirty="0"/>
              <a:t>。</a:t>
            </a:r>
          </a:p>
          <a:p>
            <a:endParaRPr lang="zh-CN" altLang="en-US" dirty="0"/>
          </a:p>
        </p:txBody>
      </p:sp>
    </p:spTree>
    <p:extLst>
      <p:ext uri="{BB962C8B-B14F-4D97-AF65-F5344CB8AC3E}">
        <p14:creationId xmlns:p14="http://schemas.microsoft.com/office/powerpoint/2010/main" val="29442875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11.14</a:t>
            </a:r>
            <a:r>
              <a:rPr lang="zh-CN" altLang="en-US" dirty="0"/>
              <a:t>　软件调试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smtClean="0"/>
              <a:t>11.14.2  </a:t>
            </a:r>
            <a:r>
              <a:rPr lang="zh-CN" altLang="en-US" dirty="0"/>
              <a:t>调试途径</a:t>
            </a:r>
          </a:p>
          <a:p>
            <a:pPr indent="449263">
              <a:lnSpc>
                <a:spcPct val="150000"/>
              </a:lnSpc>
            </a:pPr>
            <a:r>
              <a:rPr lang="zh-CN" altLang="en-US" sz="1800" dirty="0" smtClean="0"/>
              <a:t>一般来说</a:t>
            </a:r>
            <a:r>
              <a:rPr lang="zh-CN" altLang="en-US" sz="1800" dirty="0"/>
              <a:t>，有下列</a:t>
            </a:r>
            <a:r>
              <a:rPr lang="en-US" altLang="zh-CN" sz="1800" dirty="0"/>
              <a:t>3</a:t>
            </a:r>
            <a:r>
              <a:rPr lang="zh-CN" altLang="en-US" sz="1800" dirty="0"/>
              <a:t>种调试途径可以采用：</a:t>
            </a:r>
            <a:r>
              <a:rPr lang="zh-CN" altLang="en-US" sz="1800" dirty="0">
                <a:solidFill>
                  <a:srgbClr val="00B050"/>
                </a:solidFill>
              </a:rPr>
              <a:t>蛮干法、回溯法</a:t>
            </a:r>
            <a:r>
              <a:rPr lang="zh-CN" altLang="en-US" sz="1800" dirty="0"/>
              <a:t>和</a:t>
            </a:r>
            <a:r>
              <a:rPr lang="zh-CN" altLang="en-US" sz="1800" dirty="0">
                <a:solidFill>
                  <a:srgbClr val="00B050"/>
                </a:solidFill>
              </a:rPr>
              <a:t>原因排除法</a:t>
            </a:r>
            <a:r>
              <a:rPr lang="zh-CN" altLang="en-US" sz="1800" dirty="0"/>
              <a:t>。每一种方法都可以使用调试工具辅助完成，但是工具并不能代替对全部设计文档和源程序的仔细评估。</a:t>
            </a:r>
          </a:p>
          <a:p>
            <a:pPr indent="449263">
              <a:lnSpc>
                <a:spcPct val="150000"/>
              </a:lnSpc>
            </a:pPr>
            <a:r>
              <a:rPr lang="zh-CN" altLang="en-US" sz="1800" dirty="0"/>
              <a:t>如果各种调试方法和调试工具都用过了却仍然找不出错误的原因，则应该请求别人帮助。把遇到的问题向同行陈述并一起分析讨论，往往能开阔思路，很快找出错误原因。</a:t>
            </a:r>
          </a:p>
          <a:p>
            <a:endParaRPr lang="zh-CN" altLang="en-US" dirty="0"/>
          </a:p>
        </p:txBody>
      </p:sp>
    </p:spTree>
    <p:extLst>
      <p:ext uri="{BB962C8B-B14F-4D97-AF65-F5344CB8AC3E}">
        <p14:creationId xmlns:p14="http://schemas.microsoft.com/office/powerpoint/2010/main" val="7651421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6010" name="Group 58"/>
          <p:cNvGraphicFramePr>
            <a:graphicFrameLocks noGrp="1"/>
          </p:cNvGraphicFramePr>
          <p:nvPr>
            <p:extLst>
              <p:ext uri="{D42A27DB-BD31-4B8C-83A1-F6EECF244321}">
                <p14:modId xmlns:p14="http://schemas.microsoft.com/office/powerpoint/2010/main" val="3221677460"/>
              </p:ext>
            </p:extLst>
          </p:nvPr>
        </p:nvGraphicFramePr>
        <p:xfrm>
          <a:off x="838200" y="438150"/>
          <a:ext cx="7315199" cy="5003216"/>
        </p:xfrm>
        <a:graphic>
          <a:graphicData uri="http://schemas.openxmlformats.org/drawingml/2006/table">
            <a:tbl>
              <a:tblPr/>
              <a:tblGrid>
                <a:gridCol w="1179785"/>
                <a:gridCol w="1692620"/>
                <a:gridCol w="1179785"/>
                <a:gridCol w="1179785"/>
                <a:gridCol w="2083224"/>
              </a:tblGrid>
              <a:tr h="625398">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测试阶段</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DDDDD"/>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主要依据</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DDDDD"/>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测试人员</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DDDDD"/>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测试方式</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DDDDD"/>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主要测试内容</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DDDDD"/>
                    </a:solidFill>
                  </a:tcPr>
                </a:tc>
              </a:tr>
              <a:tr h="625399">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单元测试</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系统设计文档</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开发小组</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白盒测试</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接口测试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路径测试 </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18131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集成测试</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系统设计文档</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需求文档</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独立测试</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小组</a:t>
                      </a: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白盒测试</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黑盒测试</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接口测试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路径测试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功能测试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性能测试 </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903356">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系统测试</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需求文档</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独立测试</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小组</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黑盒测试</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rowSpan="2">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功能测试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健壮性测试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性能测试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用户界面测试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安全性测试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压力测试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可靠性测试</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安装</a:t>
                      </a: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a:t>
                      </a: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反安装测试 </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r>
              <a:tr h="1667748">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验收测试</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需求文档</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用户</a:t>
                      </a:r>
                      <a:endParaRPr kumimoji="0" lang="zh-CN" altLang="en-US" sz="3000" b="1" i="0" u="none" strike="noStrike" cap="none" normalizeH="0" baseline="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黑盒测试</a:t>
                      </a:r>
                      <a:endParaRPr kumimoji="0" lang="zh-CN" altLang="en-US" sz="3000" b="1" i="0" u="none" strike="noStrike" cap="none" normalizeH="0" baseline="0" dirty="0" smtClean="0">
                        <a:ln>
                          <a:noFill/>
                        </a:ln>
                        <a:solidFill>
                          <a:schemeClr val="tx1"/>
                        </a:solidFill>
                        <a:effectLst/>
                        <a:latin typeface="Arial" charset="0"/>
                        <a:ea typeface="宋体" pitchFamily="2" charset="-122"/>
                      </a:endParaRPr>
                    </a:p>
                  </a:txBody>
                  <a:tcPr marL="68580" marR="68580" marT="34286" marB="34286"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vMerge="1">
                  <a:txBody>
                    <a:bodyPr/>
                    <a:lstStyle/>
                    <a:p>
                      <a:endParaRPr lang="zh-CN" altLang="en-US"/>
                    </a:p>
                  </a:txBody>
                  <a:tcPr/>
                </a:tc>
              </a:tr>
            </a:tbl>
          </a:graphicData>
        </a:graphic>
      </p:graphicFrame>
      <p:sp>
        <p:nvSpPr>
          <p:cNvPr id="69671" name="Rectangle 44"/>
          <p:cNvSpPr>
            <a:spLocks noGrp="1" noChangeArrowheads="1"/>
          </p:cNvSpPr>
          <p:nvPr>
            <p:ph type="body" idx="1"/>
          </p:nvPr>
        </p:nvSpPr>
        <p:spPr>
          <a:xfrm>
            <a:off x="533400" y="57150"/>
            <a:ext cx="6172200" cy="540544"/>
          </a:xfrm>
        </p:spPr>
        <p:txBody>
          <a:bodyPr/>
          <a:lstStyle/>
          <a:p>
            <a:pPr>
              <a:buFont typeface="Wingdings" pitchFamily="2" charset="2"/>
              <a:buNone/>
            </a:pPr>
            <a:r>
              <a:rPr lang="zh-CN" altLang="en-US" sz="1800" b="1" dirty="0" smtClean="0">
                <a:solidFill>
                  <a:schemeClr val="tx2"/>
                </a:solidFill>
              </a:rPr>
              <a:t>测试总结：</a:t>
            </a:r>
          </a:p>
        </p:txBody>
      </p:sp>
    </p:spTree>
    <p:extLst>
      <p:ext uri="{BB962C8B-B14F-4D97-AF65-F5344CB8AC3E}">
        <p14:creationId xmlns:p14="http://schemas.microsoft.com/office/powerpoint/2010/main" val="336540699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小结</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marL="342900" indent="-342900">
              <a:buClr>
                <a:srgbClr val="0070C0"/>
              </a:buClr>
              <a:buFont typeface="Wingdings" panose="05000000000000000000" pitchFamily="2" charset="2"/>
              <a:buChar char="Ø"/>
            </a:pPr>
            <a:r>
              <a:rPr lang="zh-CN" altLang="zh-CN" dirty="0"/>
              <a:t>软件测试是软件质量保证的关键。软件测试的任务是，检查软件是否满足需求规约</a:t>
            </a:r>
            <a:r>
              <a:rPr lang="en-US" altLang="zh-CN" dirty="0"/>
              <a:t>,</a:t>
            </a:r>
            <a:r>
              <a:rPr lang="zh-CN" altLang="zh-CN" dirty="0"/>
              <a:t>并在软件制品交付前尽可能发现软件中潜伏的缺陷，减轻交付后软件改正性维护的开销。</a:t>
            </a:r>
          </a:p>
          <a:p>
            <a:pPr marL="342900" indent="-342900">
              <a:buClr>
                <a:srgbClr val="0070C0"/>
              </a:buClr>
              <a:buFont typeface="Wingdings" panose="05000000000000000000" pitchFamily="2" charset="2"/>
              <a:buChar char="Ø"/>
            </a:pPr>
            <a:r>
              <a:rPr lang="zh-CN" altLang="zh-CN" dirty="0"/>
              <a:t>软件测试需要程序运行</a:t>
            </a:r>
            <a:r>
              <a:rPr lang="en-US" altLang="zh-CN" dirty="0"/>
              <a:t>,</a:t>
            </a:r>
            <a:r>
              <a:rPr lang="zh-CN" altLang="zh-CN" dirty="0"/>
              <a:t>为测试专门设计的输入数据称测试用例。</a:t>
            </a:r>
            <a:endParaRPr lang="en-US" altLang="zh-CN" dirty="0"/>
          </a:p>
          <a:p>
            <a:pPr marL="342900" indent="-342900">
              <a:buClr>
                <a:srgbClr val="0070C0"/>
              </a:buClr>
              <a:buFont typeface="Wingdings" panose="05000000000000000000" pitchFamily="2" charset="2"/>
              <a:buChar char="Ø"/>
            </a:pPr>
            <a:r>
              <a:rPr lang="zh-CN" altLang="zh-CN" dirty="0"/>
              <a:t>软件测试分黑盒测试和白盒测试两种方法，黑盒测试用例检验软件功能是否正确，白盒测试用例则测试程序中的重要逻辑路径</a:t>
            </a:r>
            <a:endParaRPr lang="zh-CN" altLang="en-US" dirty="0"/>
          </a:p>
        </p:txBody>
      </p:sp>
    </p:spTree>
    <p:extLst>
      <p:ext uri="{BB962C8B-B14F-4D97-AF65-F5344CB8AC3E}">
        <p14:creationId xmlns:p14="http://schemas.microsoft.com/office/powerpoint/2010/main" val="28720961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小结</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marL="342900" indent="-342900">
              <a:buClr>
                <a:srgbClr val="0070C0"/>
              </a:buClr>
              <a:buFont typeface="Wingdings" panose="05000000000000000000" pitchFamily="2" charset="2"/>
              <a:buChar char="Ø"/>
            </a:pPr>
            <a:r>
              <a:rPr lang="zh-CN" altLang="zh-CN" dirty="0"/>
              <a:t>在测试资源有限的情况下，用白盒测试方法测试程序所有的逻辑路径是不现实的。</a:t>
            </a:r>
            <a:endParaRPr lang="en-US" altLang="zh-CN" dirty="0"/>
          </a:p>
          <a:p>
            <a:pPr marL="342900" indent="-342900">
              <a:buClr>
                <a:srgbClr val="0070C0"/>
              </a:buClr>
              <a:buFont typeface="Wingdings" panose="05000000000000000000" pitchFamily="2" charset="2"/>
              <a:buChar char="Ø"/>
            </a:pPr>
            <a:r>
              <a:rPr lang="zh-CN" altLang="zh-CN" dirty="0"/>
              <a:t>白盒测试技术包括：基本路径测试、条件测试、数据流测试、循环测试等；</a:t>
            </a:r>
            <a:endParaRPr lang="en-US" altLang="zh-CN" dirty="0"/>
          </a:p>
          <a:p>
            <a:pPr marL="342900" indent="-342900">
              <a:buClr>
                <a:srgbClr val="0070C0"/>
              </a:buClr>
              <a:buFont typeface="Wingdings" panose="05000000000000000000" pitchFamily="2" charset="2"/>
              <a:buChar char="Ø"/>
            </a:pPr>
            <a:r>
              <a:rPr lang="zh-CN" altLang="zh-CN" dirty="0"/>
              <a:t>黑盒测试技术包括：等价分类、边界值分析、对比测试</a:t>
            </a:r>
            <a:r>
              <a:rPr lang="zh-CN" altLang="zh-CN" dirty="0" smtClean="0"/>
              <a:t>等</a:t>
            </a:r>
            <a:endParaRPr lang="en-US" altLang="zh-CN" dirty="0" smtClean="0"/>
          </a:p>
          <a:p>
            <a:pPr marL="342900" indent="-342900">
              <a:buClr>
                <a:srgbClr val="0070C0"/>
              </a:buClr>
              <a:buFont typeface="Wingdings" panose="05000000000000000000" pitchFamily="2" charset="2"/>
              <a:buChar char="Ø"/>
            </a:pPr>
            <a:r>
              <a:rPr lang="zh-CN" altLang="zh-CN" dirty="0"/>
              <a:t>测试步骤包括：单元测试、集成测试、确认测试、</a:t>
            </a:r>
            <a:r>
              <a:rPr lang="zh-CN" altLang="zh-CN" dirty="0" smtClean="0"/>
              <a:t>系统测试</a:t>
            </a:r>
            <a:r>
              <a:rPr lang="zh-CN" altLang="en-US" dirty="0" smtClean="0"/>
              <a:t>、验收测试。</a:t>
            </a:r>
            <a:endParaRPr lang="en-US" altLang="zh-CN" dirty="0" smtClean="0"/>
          </a:p>
          <a:p>
            <a:pPr marL="342900" indent="-342900">
              <a:buClr>
                <a:srgbClr val="0070C0"/>
              </a:buClr>
              <a:buFont typeface="Wingdings" panose="05000000000000000000" pitchFamily="2" charset="2"/>
              <a:buChar char="Ø"/>
            </a:pPr>
            <a:r>
              <a:rPr lang="zh-CN" altLang="zh-CN" dirty="0"/>
              <a:t>面向对象软件因引入若干特殊机制，测试更加复杂、困难</a:t>
            </a:r>
            <a:r>
              <a:rPr lang="zh-CN" altLang="zh-CN" dirty="0" smtClean="0"/>
              <a:t>。</a:t>
            </a:r>
            <a:endParaRPr lang="en-US" altLang="zh-CN" dirty="0" smtClean="0"/>
          </a:p>
          <a:p>
            <a:pPr marL="342900" indent="-342900">
              <a:buClr>
                <a:srgbClr val="0070C0"/>
              </a:buClr>
              <a:buFont typeface="Wingdings" panose="05000000000000000000" pitchFamily="2" charset="2"/>
              <a:buChar char="Ø"/>
            </a:pPr>
            <a:r>
              <a:rPr lang="zh-CN" altLang="en-US" dirty="0" smtClean="0"/>
              <a:t>调试是在测试发现错误之后排除错误的过程。</a:t>
            </a:r>
            <a:endParaRPr lang="en-US" altLang="zh-CN" dirty="0"/>
          </a:p>
          <a:p>
            <a:endParaRPr lang="zh-CN" altLang="zh-CN" dirty="0"/>
          </a:p>
          <a:p>
            <a:endParaRPr lang="zh-CN" altLang="en-US" dirty="0"/>
          </a:p>
        </p:txBody>
      </p:sp>
    </p:spTree>
    <p:extLst>
      <p:ext uri="{BB962C8B-B14F-4D97-AF65-F5344CB8AC3E}">
        <p14:creationId xmlns:p14="http://schemas.microsoft.com/office/powerpoint/2010/main" val="7976850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p:cNvSpPr/>
          <p:nvPr/>
        </p:nvSpPr>
        <p:spPr>
          <a:xfrm>
            <a:off x="-684584" y="3363838"/>
            <a:ext cx="2448272" cy="2448272"/>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17" name="椭圆 16"/>
          <p:cNvSpPr/>
          <p:nvPr/>
        </p:nvSpPr>
        <p:spPr>
          <a:xfrm>
            <a:off x="2195736" y="4299942"/>
            <a:ext cx="1584176" cy="1584176"/>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20" name="椭圆 19"/>
          <p:cNvSpPr/>
          <p:nvPr/>
        </p:nvSpPr>
        <p:spPr>
          <a:xfrm>
            <a:off x="1982566" y="3723879"/>
            <a:ext cx="438268" cy="438268"/>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23" name="椭圆 22"/>
          <p:cNvSpPr/>
          <p:nvPr/>
        </p:nvSpPr>
        <p:spPr>
          <a:xfrm>
            <a:off x="7812360" y="3219822"/>
            <a:ext cx="2376264" cy="2376264"/>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43" name="椭圆 42"/>
          <p:cNvSpPr/>
          <p:nvPr/>
        </p:nvSpPr>
        <p:spPr>
          <a:xfrm>
            <a:off x="3561704" y="3721694"/>
            <a:ext cx="2387800" cy="2387800"/>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44" name="椭圆 43"/>
          <p:cNvSpPr/>
          <p:nvPr/>
        </p:nvSpPr>
        <p:spPr>
          <a:xfrm>
            <a:off x="7452320" y="3435846"/>
            <a:ext cx="936104" cy="936104"/>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45" name="椭圆 44"/>
          <p:cNvSpPr/>
          <p:nvPr/>
        </p:nvSpPr>
        <p:spPr>
          <a:xfrm>
            <a:off x="6156179" y="4422629"/>
            <a:ext cx="1605507" cy="1605507"/>
          </a:xfrm>
          <a:prstGeom prst="ellipse">
            <a:avLst/>
          </a:pr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prstClr val="white">
                      <a:shade val="30000"/>
                      <a:satMod val="115000"/>
                    </a:prstClr>
                  </a:gs>
                  <a:gs pos="50000">
                    <a:prstClr val="white">
                      <a:shade val="67500"/>
                      <a:satMod val="115000"/>
                    </a:prstClr>
                  </a:gs>
                  <a:gs pos="100000">
                    <a:prstClr val="white">
                      <a:shade val="100000"/>
                      <a:satMod val="115000"/>
                    </a:prstClr>
                  </a:gs>
                </a:gsLst>
                <a:lin ang="2700000" scaled="1"/>
                <a:tileRect/>
              </a:gradFill>
              <a:cs typeface="+mn-ea"/>
              <a:sym typeface="+mn-lt"/>
            </a:endParaRPr>
          </a:p>
        </p:txBody>
      </p:sp>
      <p:sp>
        <p:nvSpPr>
          <p:cNvPr id="29" name="文本框 28"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txBox="1"/>
          <p:nvPr/>
        </p:nvSpPr>
        <p:spPr>
          <a:xfrm>
            <a:off x="3787178" y="2273922"/>
            <a:ext cx="1569660" cy="646331"/>
          </a:xfrm>
          <a:prstGeom prst="rect">
            <a:avLst/>
          </a:prstGeom>
          <a:noFill/>
        </p:spPr>
        <p:txBody>
          <a:bodyPr wrap="none" rtlCol="0">
            <a:spAutoFit/>
          </a:bodyPr>
          <a:lstStyle/>
          <a:p>
            <a:pPr algn="ctr"/>
            <a:r>
              <a:rPr lang="zh-CN" altLang="en-US" sz="3600" b="1" dirty="0" smtClean="0">
                <a:solidFill>
                  <a:srgbClr val="4F81BD"/>
                </a:solidFill>
                <a:cs typeface="+mn-ea"/>
                <a:sym typeface="+mn-lt"/>
              </a:rPr>
              <a:t>谢谢！</a:t>
            </a:r>
            <a:endParaRPr lang="zh-CN" altLang="en-US" sz="3600" b="1" dirty="0">
              <a:solidFill>
                <a:srgbClr val="4F81BD"/>
              </a:solidFill>
              <a:cs typeface="+mn-ea"/>
              <a:sym typeface="+mn-lt"/>
            </a:endParaRPr>
          </a:p>
        </p:txBody>
      </p:sp>
    </p:spTree>
    <p:extLst>
      <p:ext uri="{BB962C8B-B14F-4D97-AF65-F5344CB8AC3E}">
        <p14:creationId xmlns:p14="http://schemas.microsoft.com/office/powerpoint/2010/main" val="2308947373"/>
      </p:ext>
    </p:extLst>
  </p:cSld>
  <p:clrMapOvr>
    <a:masterClrMapping/>
  </p:clrMapOvr>
  <mc:AlternateContent xmlns:mc="http://schemas.openxmlformats.org/markup-compatibility/2006" xmlns:p14="http://schemas.microsoft.com/office/powerpoint/2010/main">
    <mc:Choice Requires="p14">
      <p:transition spd="slow" p14:dur="1500">
        <p14:doors dir="vert"/>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en-US" altLang="zh-CN" dirty="0" smtClean="0"/>
              <a:t>      </a:t>
            </a:r>
            <a:r>
              <a:rPr lang="zh-CN" altLang="zh-CN" dirty="0" smtClean="0"/>
              <a:t>软件测试</a:t>
            </a:r>
            <a:r>
              <a:rPr lang="zh-CN" altLang="zh-CN" dirty="0"/>
              <a:t>的过程就是运行程序或模拟系统的执行，</a:t>
            </a:r>
            <a:r>
              <a:rPr lang="zh-CN" altLang="zh-CN" dirty="0">
                <a:solidFill>
                  <a:srgbClr val="FF0000"/>
                </a:solidFill>
                <a:latin typeface="楷体" panose="02010609060101010101" pitchFamily="49" charset="-122"/>
                <a:ea typeface="楷体" panose="02010609060101010101" pitchFamily="49" charset="-122"/>
              </a:rPr>
              <a:t>发现程序缺陷</a:t>
            </a:r>
            <a:r>
              <a:rPr lang="zh-CN" altLang="zh-CN" dirty="0"/>
              <a:t>（即，发现与期望不符或不可接受的结果）的过程。</a:t>
            </a:r>
            <a:endParaRPr lang="en-US" altLang="zh-CN" dirty="0"/>
          </a:p>
          <a:p>
            <a:pPr lvl="1">
              <a:lnSpc>
                <a:spcPct val="150000"/>
              </a:lnSpc>
              <a:buFont typeface="Wingdings" panose="05000000000000000000" pitchFamily="2" charset="2"/>
              <a:buChar char="u"/>
            </a:pPr>
            <a:r>
              <a:rPr lang="zh-CN" altLang="en-US" sz="2400" dirty="0">
                <a:solidFill>
                  <a:schemeClr val="tx2"/>
                </a:solidFill>
              </a:rPr>
              <a:t>本课程中，所有软件问题都被称为缺陷（</a:t>
            </a:r>
            <a:r>
              <a:rPr lang="en-US" altLang="zh-CN" sz="2400" dirty="0">
                <a:solidFill>
                  <a:schemeClr val="tx2"/>
                </a:solidFill>
              </a:rPr>
              <a:t>bugs</a:t>
            </a:r>
            <a:r>
              <a:rPr lang="zh-CN" altLang="en-US" sz="2400" dirty="0">
                <a:solidFill>
                  <a:schemeClr val="tx2"/>
                </a:solidFill>
              </a:rPr>
              <a:t>）</a:t>
            </a:r>
            <a:endParaRPr lang="zh-CN" altLang="zh-CN" sz="3200" dirty="0"/>
          </a:p>
          <a:p>
            <a:endParaRPr lang="zh-CN" altLang="en-US" dirty="0"/>
          </a:p>
          <a:p>
            <a:endParaRPr lang="zh-CN" altLang="en-US" dirty="0"/>
          </a:p>
        </p:txBody>
      </p:sp>
    </p:spTree>
    <p:extLst>
      <p:ext uri="{BB962C8B-B14F-4D97-AF65-F5344CB8AC3E}">
        <p14:creationId xmlns:p14="http://schemas.microsoft.com/office/powerpoint/2010/main" val="1137086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5"/>
          <p:cNvSpPr>
            <a:spLocks noChangeArrowheads="1"/>
          </p:cNvSpPr>
          <p:nvPr/>
        </p:nvSpPr>
        <p:spPr bwMode="auto">
          <a:xfrm>
            <a:off x="685800" y="1167594"/>
            <a:ext cx="6803176" cy="378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9056" tIns="34529" rIns="69056" bIns="34529"/>
          <a:lstStyle>
            <a:lvl1pPr marL="342900" indent="-342900">
              <a:spcBef>
                <a:spcPct val="20000"/>
              </a:spcBef>
              <a:buClr>
                <a:schemeClr val="folHlink"/>
              </a:buClr>
              <a:buSzPct val="85000"/>
              <a:buFont typeface="Wingdings" panose="05000000000000000000" pitchFamily="2" charset="2"/>
              <a:buChar char="u"/>
              <a:defRPr kumimoji="1" sz="24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folHlink"/>
              </a:buClr>
              <a:buSzPct val="85000"/>
              <a:buFont typeface="Wingdings" panose="05000000000000000000" pitchFamily="2" charset="2"/>
              <a:buChar char="n"/>
              <a:defRPr kumimoji="1" sz="2000">
                <a:solidFill>
                  <a:schemeClr val="tx1"/>
                </a:solidFill>
                <a:latin typeface="Times New Roman" panose="02020603050405020304" pitchFamily="18" charset="0"/>
                <a:ea typeface="宋体" panose="02010600030101010101" pitchFamily="2" charset="-122"/>
              </a:defRPr>
            </a:lvl2pPr>
            <a:lvl3pPr marL="1085850" indent="-228600">
              <a:spcBef>
                <a:spcPct val="20000"/>
              </a:spcBef>
              <a:buClr>
                <a:schemeClr val="folHlink"/>
              </a:buClr>
              <a:buSzPct val="80000"/>
              <a:buFont typeface="Wingdings" panose="05000000000000000000" pitchFamily="2" charset="2"/>
              <a:buChar char="l"/>
              <a:defRPr kumimoji="1">
                <a:solidFill>
                  <a:schemeClr val="tx1"/>
                </a:solidFill>
                <a:latin typeface="Times New Roman" panose="02020603050405020304" pitchFamily="18" charset="0"/>
                <a:ea typeface="宋体" panose="02010600030101010101" pitchFamily="2" charset="-122"/>
              </a:defRPr>
            </a:lvl3pPr>
            <a:lvl4pPr marL="1428750" indent="-228600">
              <a:spcBef>
                <a:spcPct val="20000"/>
              </a:spcBef>
              <a:buClr>
                <a:schemeClr val="folHlink"/>
              </a:buClr>
              <a:buSzPct val="80000"/>
              <a:buFont typeface="Wingdings" panose="05000000000000000000" pitchFamily="2" charset="2"/>
              <a:buChar char="n"/>
              <a:defRPr kumimoji="1" sz="1600">
                <a:solidFill>
                  <a:schemeClr val="tx1"/>
                </a:solidFill>
                <a:latin typeface="Times New Roman" panose="02020603050405020304" pitchFamily="18" charset="0"/>
                <a:ea typeface="宋体" panose="02010600030101010101" pitchFamily="2" charset="-122"/>
              </a:defRPr>
            </a:lvl4pPr>
            <a:lvl5pPr marL="1771650" indent="-228600">
              <a:spcBef>
                <a:spcPct val="20000"/>
              </a:spcBef>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5pPr>
            <a:lvl6pPr marL="22288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6pPr>
            <a:lvl7pPr marL="26860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7pPr>
            <a:lvl8pPr marL="31432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8pPr>
            <a:lvl9pPr marL="36004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9pPr>
          </a:lstStyle>
          <a:p>
            <a:pPr>
              <a:buClr>
                <a:srgbClr val="FFFF00"/>
              </a:buClr>
            </a:pPr>
            <a:r>
              <a:rPr kumimoji="0" lang="en-US" altLang="zh-CN" sz="2100" b="1" dirty="0">
                <a:solidFill>
                  <a:srgbClr val="7030A0"/>
                </a:solidFill>
              </a:rPr>
              <a:t>1.	</a:t>
            </a:r>
            <a:r>
              <a:rPr kumimoji="0" lang="zh-CN" altLang="en-US" sz="2100" b="1" dirty="0">
                <a:solidFill>
                  <a:srgbClr val="7030A0"/>
                </a:solidFill>
              </a:rPr>
              <a:t>软件未实现产品说明书要求的功能。</a:t>
            </a:r>
          </a:p>
          <a:p>
            <a:pPr>
              <a:buClr>
                <a:srgbClr val="FFFF00"/>
              </a:buClr>
            </a:pPr>
            <a:r>
              <a:rPr kumimoji="0" lang="en-US" altLang="zh-CN" sz="2100" b="1" dirty="0">
                <a:solidFill>
                  <a:srgbClr val="7030A0"/>
                </a:solidFill>
              </a:rPr>
              <a:t>2.	</a:t>
            </a:r>
            <a:r>
              <a:rPr kumimoji="0" lang="zh-CN" altLang="en-US" sz="2100" b="1" dirty="0">
                <a:solidFill>
                  <a:srgbClr val="7030A0"/>
                </a:solidFill>
              </a:rPr>
              <a:t>软件出现了产品说明书指明不会</a:t>
            </a:r>
            <a:r>
              <a:rPr kumimoji="0" lang="zh-CN" altLang="en-US" sz="2100" b="1" dirty="0" smtClean="0">
                <a:solidFill>
                  <a:srgbClr val="7030A0"/>
                </a:solidFill>
              </a:rPr>
              <a:t>出现的错误</a:t>
            </a:r>
            <a:r>
              <a:rPr kumimoji="0" lang="zh-CN" altLang="en-US" sz="2100" b="1" dirty="0">
                <a:solidFill>
                  <a:srgbClr val="7030A0"/>
                </a:solidFill>
              </a:rPr>
              <a:t>。</a:t>
            </a:r>
          </a:p>
          <a:p>
            <a:pPr>
              <a:buClr>
                <a:srgbClr val="FFFF00"/>
              </a:buClr>
            </a:pPr>
            <a:r>
              <a:rPr kumimoji="0" lang="en-US" altLang="zh-CN" sz="2100" b="1" dirty="0">
                <a:solidFill>
                  <a:srgbClr val="7030A0"/>
                </a:solidFill>
              </a:rPr>
              <a:t>3.	</a:t>
            </a:r>
            <a:r>
              <a:rPr kumimoji="0" lang="zh-CN" altLang="en-US" sz="2100" b="1" dirty="0">
                <a:solidFill>
                  <a:srgbClr val="7030A0"/>
                </a:solidFill>
              </a:rPr>
              <a:t>软件实现了产品说明书未提到的功能。</a:t>
            </a:r>
          </a:p>
          <a:p>
            <a:pPr>
              <a:buClr>
                <a:srgbClr val="FFFF00"/>
              </a:buClr>
            </a:pPr>
            <a:r>
              <a:rPr kumimoji="0" lang="en-US" altLang="zh-CN" sz="2100" b="1" dirty="0">
                <a:solidFill>
                  <a:srgbClr val="7030A0"/>
                </a:solidFill>
              </a:rPr>
              <a:t>4.	</a:t>
            </a:r>
            <a:r>
              <a:rPr kumimoji="0" lang="zh-CN" altLang="en-US" sz="2100" b="1" dirty="0">
                <a:solidFill>
                  <a:srgbClr val="7030A0"/>
                </a:solidFill>
              </a:rPr>
              <a:t>软件未实现产品说明书虽未明确提及但应该实现的目标。</a:t>
            </a:r>
          </a:p>
          <a:p>
            <a:pPr>
              <a:buClr>
                <a:srgbClr val="FFFF00"/>
              </a:buClr>
            </a:pPr>
            <a:r>
              <a:rPr kumimoji="0" lang="en-US" altLang="zh-CN" sz="2100" b="1" dirty="0">
                <a:solidFill>
                  <a:srgbClr val="7030A0"/>
                </a:solidFill>
              </a:rPr>
              <a:t>5.	</a:t>
            </a:r>
            <a:r>
              <a:rPr kumimoji="0" lang="zh-CN" altLang="en-US" sz="2100" b="1" dirty="0">
                <a:solidFill>
                  <a:srgbClr val="7030A0"/>
                </a:solidFill>
              </a:rPr>
              <a:t>软件难以理解、不易使用、运行缓慢或者</a:t>
            </a:r>
            <a:r>
              <a:rPr kumimoji="0" lang="en-US" altLang="zh-CN" sz="2100" b="1" dirty="0">
                <a:solidFill>
                  <a:srgbClr val="7030A0"/>
                </a:solidFill>
              </a:rPr>
              <a:t>——</a:t>
            </a:r>
            <a:r>
              <a:rPr kumimoji="0" lang="zh-CN" altLang="en-US" sz="2100" b="1" dirty="0">
                <a:solidFill>
                  <a:srgbClr val="7030A0"/>
                </a:solidFill>
              </a:rPr>
              <a:t>从测试员的角度看</a:t>
            </a:r>
            <a:r>
              <a:rPr kumimoji="0" lang="en-US" altLang="zh-CN" sz="2100" b="1" dirty="0">
                <a:solidFill>
                  <a:srgbClr val="7030A0"/>
                </a:solidFill>
              </a:rPr>
              <a:t>——</a:t>
            </a:r>
            <a:r>
              <a:rPr kumimoji="0" lang="zh-CN" altLang="en-US" sz="2100" b="1" dirty="0">
                <a:solidFill>
                  <a:srgbClr val="7030A0"/>
                </a:solidFill>
              </a:rPr>
              <a:t>最终用户会认为不好。</a:t>
            </a:r>
          </a:p>
        </p:txBody>
      </p:sp>
      <p:sp>
        <p:nvSpPr>
          <p:cNvPr id="2" name="标题 1"/>
          <p:cNvSpPr>
            <a:spLocks noGrp="1"/>
          </p:cNvSpPr>
          <p:nvPr>
            <p:ph type="title"/>
          </p:nvPr>
        </p:nvSpPr>
        <p:spPr/>
        <p:txBody>
          <a:bodyPr>
            <a:normAutofit fontScale="90000"/>
          </a:bodyPr>
          <a:lstStyle/>
          <a:p>
            <a:r>
              <a:rPr lang="zh-CN" altLang="en-US" dirty="0"/>
              <a:t>软件缺陷官方的</a:t>
            </a:r>
            <a:r>
              <a:rPr lang="zh-CN" altLang="en-US" dirty="0" smtClean="0"/>
              <a:t>定义</a:t>
            </a:r>
            <a:endParaRPr lang="zh-CN" altLang="en-US" dirty="0"/>
          </a:p>
        </p:txBody>
      </p:sp>
    </p:spTree>
    <p:extLst>
      <p:ext uri="{BB962C8B-B14F-4D97-AF65-F5344CB8AC3E}">
        <p14:creationId xmlns:p14="http://schemas.microsoft.com/office/powerpoint/2010/main" val="33092015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3557"/>
                                        </p:tgtEl>
                                        <p:attrNameLst>
                                          <p:attrName>style.visibility</p:attrName>
                                        </p:attrNameLst>
                                      </p:cBhvr>
                                      <p:to>
                                        <p:strVal val="visible"/>
                                      </p:to>
                                    </p:set>
                                    <p:animEffect transition="in" filter="wheel(4)">
                                      <p:cBhvr>
                                        <p:cTn id="7" dur="2000"/>
                                        <p:tgtEl>
                                          <p:spTgt spid="235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a:t>
            </a:r>
            <a:r>
              <a:rPr lang="zh-CN" altLang="en-US" dirty="0"/>
              <a:t>　软件测试的基本概念</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1043658"/>
            <a:ext cx="8382000" cy="3661691"/>
          </a:xfrm>
        </p:spPr>
        <p:txBody>
          <a:bodyPr/>
          <a:lstStyle/>
          <a:p>
            <a:pPr marL="342900" indent="-342900">
              <a:buFont typeface="Arial" panose="020B0604020202020204" pitchFamily="34" charset="0"/>
              <a:buChar char="•"/>
            </a:pPr>
            <a:r>
              <a:rPr lang="en-US" altLang="zh-CN" dirty="0"/>
              <a:t>11.1.1</a:t>
            </a:r>
            <a:r>
              <a:rPr lang="zh-CN" altLang="en-US" dirty="0" smtClean="0"/>
              <a:t>　软件测试的原则</a:t>
            </a:r>
          </a:p>
          <a:p>
            <a:r>
              <a:rPr lang="zh-CN" altLang="en-US" sz="2000" dirty="0" smtClean="0"/>
              <a:t>       软件测试是为了发现错误而执行程序的过程，它并</a:t>
            </a:r>
            <a:r>
              <a:rPr lang="zh-CN" altLang="en-US" sz="2000" dirty="0" smtClean="0">
                <a:solidFill>
                  <a:srgbClr val="00B050"/>
                </a:solidFill>
              </a:rPr>
              <a:t>不可能找出所有的错误</a:t>
            </a:r>
            <a:r>
              <a:rPr lang="zh-CN" altLang="en-US" sz="2000" dirty="0" smtClean="0"/>
              <a:t>，但是却可以减少潜在的错误或缺陷。人们在长期进行软件测试实践的过程中，不断地总结出一些软件测试的经验或原则，可供我们参考。</a:t>
            </a:r>
          </a:p>
          <a:p>
            <a:pPr>
              <a:lnSpc>
                <a:spcPct val="150000"/>
              </a:lnSpc>
            </a:pPr>
            <a:r>
              <a:rPr lang="en-US" altLang="zh-CN" sz="2000" dirty="0" smtClean="0"/>
              <a:t>(</a:t>
            </a:r>
            <a:r>
              <a:rPr lang="en-US" altLang="zh-CN" sz="2000" dirty="0"/>
              <a:t>1) </a:t>
            </a:r>
            <a:r>
              <a:rPr lang="zh-CN" altLang="en-US" sz="2000" dirty="0"/>
              <a:t>完全测试是不可能的。</a:t>
            </a:r>
          </a:p>
          <a:p>
            <a:pPr>
              <a:lnSpc>
                <a:spcPct val="150000"/>
              </a:lnSpc>
            </a:pPr>
            <a:r>
              <a:rPr lang="en-US" altLang="zh-CN" sz="2000" dirty="0"/>
              <a:t>(2) </a:t>
            </a:r>
            <a:r>
              <a:rPr lang="zh-CN" altLang="en-US" sz="2000" dirty="0"/>
              <a:t>测试中存在风险。</a:t>
            </a:r>
          </a:p>
          <a:p>
            <a:pPr>
              <a:lnSpc>
                <a:spcPct val="150000"/>
              </a:lnSpc>
            </a:pPr>
            <a:r>
              <a:rPr lang="en-US" altLang="zh-CN" sz="2000" dirty="0"/>
              <a:t>(3</a:t>
            </a:r>
            <a:r>
              <a:rPr lang="en-US" altLang="zh-CN" sz="2000" dirty="0" smtClean="0"/>
              <a:t>)</a:t>
            </a:r>
            <a:r>
              <a:rPr lang="zh-CN" altLang="en-US" sz="2000" dirty="0" smtClean="0"/>
              <a:t>软件测试</a:t>
            </a:r>
            <a:r>
              <a:rPr lang="zh-CN" altLang="en-US" sz="2000" dirty="0"/>
              <a:t>只能表明缺陷的存在，而不能证明软件产品已经没有缺陷。</a:t>
            </a:r>
          </a:p>
          <a:p>
            <a:pPr>
              <a:lnSpc>
                <a:spcPct val="150000"/>
              </a:lnSpc>
            </a:pPr>
            <a:r>
              <a:rPr lang="en-US" altLang="zh-CN" sz="2000" dirty="0"/>
              <a:t>(4</a:t>
            </a:r>
            <a:r>
              <a:rPr lang="en-US" altLang="zh-CN" sz="2000" dirty="0" smtClean="0"/>
              <a:t>)</a:t>
            </a:r>
            <a:r>
              <a:rPr lang="zh-CN" altLang="en-US" sz="2000" dirty="0" smtClean="0"/>
              <a:t>软件产品</a:t>
            </a:r>
            <a:r>
              <a:rPr lang="zh-CN" altLang="en-US" sz="2000" dirty="0"/>
              <a:t>中潜在的错误数与已发现的错误数成正比。</a:t>
            </a:r>
          </a:p>
          <a:p>
            <a:pPr>
              <a:lnSpc>
                <a:spcPct val="150000"/>
              </a:lnSpc>
            </a:pPr>
            <a:r>
              <a:rPr lang="en-US" altLang="zh-CN" sz="2000" dirty="0"/>
              <a:t>(5</a:t>
            </a:r>
            <a:r>
              <a:rPr lang="en-US" altLang="zh-CN" sz="2000" dirty="0" smtClean="0"/>
              <a:t>)</a:t>
            </a:r>
            <a:r>
              <a:rPr lang="zh-CN" altLang="en-US" sz="2000" dirty="0" smtClean="0"/>
              <a:t>让</a:t>
            </a:r>
            <a:r>
              <a:rPr lang="zh-CN" altLang="en-US" sz="2000" dirty="0"/>
              <a:t>不同的测试人员参与到测试工作中</a:t>
            </a:r>
            <a:r>
              <a:rPr lang="zh-CN" altLang="en-US" sz="2000" dirty="0" smtClean="0"/>
              <a:t>。</a:t>
            </a:r>
            <a:endParaRPr lang="zh-CN" altLang="en-US" sz="2000" dirty="0"/>
          </a:p>
        </p:txBody>
      </p:sp>
    </p:spTree>
    <p:extLst>
      <p:ext uri="{BB962C8B-B14F-4D97-AF65-F5344CB8AC3E}">
        <p14:creationId xmlns:p14="http://schemas.microsoft.com/office/powerpoint/2010/main" val="27437562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a:t>
            </a:r>
            <a:r>
              <a:rPr lang="zh-CN" altLang="en-US" dirty="0"/>
              <a:t>　软件测试的基本概念</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en-US" altLang="zh-CN" sz="2000" dirty="0" smtClean="0"/>
              <a:t>(</a:t>
            </a:r>
            <a:r>
              <a:rPr lang="en-US" altLang="zh-CN" sz="2000" dirty="0"/>
              <a:t>6) </a:t>
            </a:r>
            <a:r>
              <a:rPr lang="zh-CN" altLang="en-US" sz="2000" dirty="0"/>
              <a:t>让开发小组和测试小组分立，开发工作和测试工作不能由同一部分人来完成。</a:t>
            </a:r>
          </a:p>
          <a:p>
            <a:pPr>
              <a:lnSpc>
                <a:spcPct val="150000"/>
              </a:lnSpc>
            </a:pPr>
            <a:r>
              <a:rPr lang="en-US" altLang="zh-CN" sz="2000" dirty="0"/>
              <a:t>(7) </a:t>
            </a:r>
            <a:r>
              <a:rPr lang="zh-CN" altLang="en-US" sz="2000" dirty="0"/>
              <a:t>尽早并不断地进行测试，使测试工作贯穿于整个软件开发的过程中。</a:t>
            </a:r>
          </a:p>
          <a:p>
            <a:pPr>
              <a:lnSpc>
                <a:spcPct val="150000"/>
              </a:lnSpc>
            </a:pPr>
            <a:r>
              <a:rPr lang="en-US" altLang="zh-CN" sz="2000" dirty="0"/>
              <a:t>(8) </a:t>
            </a:r>
            <a:r>
              <a:rPr lang="zh-CN" altLang="en-US" sz="2000" dirty="0"/>
              <a:t>在设计测试用例时，应包括输入数据和预期的输出结果两个部分，并且，输入数据不仅应该包括合法的情况，还应该包括非法的输入情况。</a:t>
            </a:r>
          </a:p>
          <a:p>
            <a:pPr>
              <a:lnSpc>
                <a:spcPct val="150000"/>
              </a:lnSpc>
            </a:pPr>
            <a:r>
              <a:rPr lang="en-US" altLang="zh-CN" sz="2000" dirty="0"/>
              <a:t>(9) </a:t>
            </a:r>
            <a:r>
              <a:rPr lang="zh-CN" altLang="en-US" sz="2000" dirty="0"/>
              <a:t>要集中测试容易出错或错误较多的模块。</a:t>
            </a:r>
          </a:p>
          <a:p>
            <a:pPr>
              <a:lnSpc>
                <a:spcPct val="150000"/>
              </a:lnSpc>
            </a:pPr>
            <a:r>
              <a:rPr lang="en-US" altLang="zh-CN" sz="2000" dirty="0"/>
              <a:t>(10) </a:t>
            </a:r>
            <a:r>
              <a:rPr lang="zh-CN" altLang="en-US" sz="2000" dirty="0"/>
              <a:t>应该长期保留所有的测试用例。</a:t>
            </a:r>
          </a:p>
          <a:p>
            <a:endParaRPr lang="zh-CN" altLang="en-US" sz="2000" dirty="0"/>
          </a:p>
        </p:txBody>
      </p:sp>
    </p:spTree>
    <p:extLst>
      <p:ext uri="{BB962C8B-B14F-4D97-AF65-F5344CB8AC3E}">
        <p14:creationId xmlns:p14="http://schemas.microsoft.com/office/powerpoint/2010/main" val="42454930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a:t>
            </a:r>
            <a:r>
              <a:rPr lang="zh-CN" altLang="en-US" dirty="0" smtClean="0"/>
              <a:t>　软件测试的基本概念</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marL="342900" indent="-342900">
              <a:buFont typeface="Arial" panose="020B0604020202020204" pitchFamily="34" charset="0"/>
              <a:buChar char="•"/>
            </a:pPr>
            <a:r>
              <a:rPr lang="en-US" altLang="zh-CN" dirty="0"/>
              <a:t>11.1.2</a:t>
            </a:r>
            <a:r>
              <a:rPr lang="zh-CN" altLang="en-US" dirty="0"/>
              <a:t>　软件测试</a:t>
            </a:r>
            <a:r>
              <a:rPr lang="zh-CN" altLang="en-US" dirty="0" smtClean="0"/>
              <a:t>模型</a:t>
            </a:r>
            <a:endParaRPr lang="en-US" altLang="zh-CN" dirty="0" smtClean="0"/>
          </a:p>
          <a:p>
            <a:pPr marL="342900" indent="-342900">
              <a:buFont typeface="Arial" panose="020B0604020202020204" pitchFamily="34" charset="0"/>
              <a:buChar char="•"/>
            </a:pPr>
            <a:endParaRPr lang="zh-CN" altLang="en-US" dirty="0"/>
          </a:p>
          <a:p>
            <a:pPr indent="538163"/>
            <a:r>
              <a:rPr lang="zh-CN" altLang="en-US" dirty="0"/>
              <a:t>软件测试模型是指软件测试全部过程、活动或任务的结构框架</a:t>
            </a:r>
            <a:r>
              <a:rPr lang="zh-CN" altLang="en-US" dirty="0" smtClean="0"/>
              <a:t>。</a:t>
            </a:r>
            <a:endParaRPr lang="en-US" altLang="zh-CN" dirty="0" smtClean="0"/>
          </a:p>
          <a:p>
            <a:pPr indent="538163"/>
            <a:r>
              <a:rPr lang="zh-CN" altLang="zh-CN" dirty="0"/>
              <a:t>一个好的软件测试模型可以简化测试的工作，加速软件开发的进程。常用的软件测试过程模型有</a:t>
            </a:r>
            <a:r>
              <a:rPr lang="en-US" altLang="zh-CN" dirty="0"/>
              <a:t>V</a:t>
            </a:r>
            <a:r>
              <a:rPr lang="zh-CN" altLang="zh-CN" dirty="0"/>
              <a:t>模型、</a:t>
            </a:r>
            <a:r>
              <a:rPr lang="en-US" altLang="zh-CN" dirty="0"/>
              <a:t>W</a:t>
            </a:r>
            <a:r>
              <a:rPr lang="zh-CN" altLang="zh-CN" dirty="0"/>
              <a:t>模型和</a:t>
            </a:r>
            <a:r>
              <a:rPr lang="en-US" altLang="zh-CN" dirty="0"/>
              <a:t>H</a:t>
            </a:r>
            <a:r>
              <a:rPr lang="zh-CN" altLang="zh-CN" dirty="0"/>
              <a:t>模型。</a:t>
            </a:r>
          </a:p>
          <a:p>
            <a:endParaRPr lang="zh-CN" altLang="en-US" dirty="0"/>
          </a:p>
        </p:txBody>
      </p:sp>
    </p:spTree>
    <p:extLst>
      <p:ext uri="{BB962C8B-B14F-4D97-AF65-F5344CB8AC3E}">
        <p14:creationId xmlns:p14="http://schemas.microsoft.com/office/powerpoint/2010/main" val="469162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77634" y="205979"/>
            <a:ext cx="6723366" cy="597681"/>
          </a:xfrm>
        </p:spPr>
        <p:txBody>
          <a:bodyPr>
            <a:normAutofit/>
          </a:bodyPr>
          <a:lstStyle/>
          <a:p>
            <a:r>
              <a:rPr lang="zh-CN" altLang="en-US" sz="2700" dirty="0">
                <a:solidFill>
                  <a:schemeClr val="tx1"/>
                </a:solidFill>
              </a:rPr>
              <a:t>软件质量故事：“爱国者”误伤自己人</a:t>
            </a:r>
          </a:p>
        </p:txBody>
      </p:sp>
      <p:sp>
        <p:nvSpPr>
          <p:cNvPr id="3" name="内容占位符 2"/>
          <p:cNvSpPr>
            <a:spLocks noGrp="1"/>
          </p:cNvSpPr>
          <p:nvPr>
            <p:ph idx="1"/>
          </p:nvPr>
        </p:nvSpPr>
        <p:spPr/>
        <p:txBody>
          <a:bodyPr>
            <a:normAutofit/>
          </a:bodyPr>
          <a:lstStyle/>
          <a:p>
            <a:pPr>
              <a:lnSpc>
                <a:spcPct val="150000"/>
              </a:lnSpc>
            </a:pPr>
            <a:r>
              <a:rPr lang="en-US" altLang="zh-CN" sz="2100" dirty="0">
                <a:solidFill>
                  <a:srgbClr val="0000FF"/>
                </a:solidFill>
              </a:rPr>
              <a:t>1991</a:t>
            </a:r>
            <a:r>
              <a:rPr lang="zh-CN" altLang="en-US" sz="2100" dirty="0">
                <a:solidFill>
                  <a:srgbClr val="0000FF"/>
                </a:solidFill>
              </a:rPr>
              <a:t>年海湾战争中，某个软件故障打乱了“爱国者”导弹雷达跟踪系统，使导弹发射后未能迎击对方的“飞毛腿”导弹，反而轰击了自己的军营，祸从天降，造成</a:t>
            </a:r>
            <a:r>
              <a:rPr lang="en-US" altLang="zh-CN" sz="2100" dirty="0">
                <a:solidFill>
                  <a:srgbClr val="0000FF"/>
                </a:solidFill>
              </a:rPr>
              <a:t>28</a:t>
            </a:r>
            <a:r>
              <a:rPr lang="zh-CN" altLang="en-US" sz="2100" dirty="0">
                <a:solidFill>
                  <a:srgbClr val="0000FF"/>
                </a:solidFill>
              </a:rPr>
              <a:t>名士兵丧生，</a:t>
            </a:r>
            <a:r>
              <a:rPr lang="en-US" altLang="zh-CN" sz="2100" dirty="0">
                <a:solidFill>
                  <a:srgbClr val="0000FF"/>
                </a:solidFill>
              </a:rPr>
              <a:t>98</a:t>
            </a:r>
            <a:r>
              <a:rPr lang="zh-CN" altLang="en-US" sz="2100" dirty="0">
                <a:solidFill>
                  <a:srgbClr val="0000FF"/>
                </a:solidFill>
              </a:rPr>
              <a:t>名受伤。</a:t>
            </a:r>
            <a:endParaRPr lang="en-US" altLang="zh-CN" sz="2100" dirty="0">
              <a:solidFill>
                <a:srgbClr val="0000FF"/>
              </a:solidFill>
            </a:endParaRPr>
          </a:p>
          <a:p>
            <a:pPr>
              <a:lnSpc>
                <a:spcPct val="150000"/>
              </a:lnSpc>
            </a:pPr>
            <a:r>
              <a:rPr lang="zh-CN" altLang="en-US" sz="2100" dirty="0">
                <a:solidFill>
                  <a:srgbClr val="FF0000"/>
                </a:solidFill>
              </a:rPr>
              <a:t>分析发现症结在于一个软件缺陷，系统时钟的一个很小的计时错误积累起来到</a:t>
            </a:r>
            <a:r>
              <a:rPr lang="en-US" altLang="zh-CN" sz="2100" dirty="0">
                <a:solidFill>
                  <a:srgbClr val="FF0000"/>
                </a:solidFill>
              </a:rPr>
              <a:t>14</a:t>
            </a:r>
            <a:r>
              <a:rPr lang="zh-CN" altLang="en-US" sz="2100" dirty="0">
                <a:solidFill>
                  <a:srgbClr val="FF0000"/>
                </a:solidFill>
              </a:rPr>
              <a:t>小时后，跟踪系统不再准确。后果是美军多次打自己人。在多哈的这次袭击中，系统已经运行了</a:t>
            </a:r>
            <a:r>
              <a:rPr lang="en-US" altLang="zh-CN" sz="2100" dirty="0">
                <a:solidFill>
                  <a:srgbClr val="FF0000"/>
                </a:solidFill>
              </a:rPr>
              <a:t>100</a:t>
            </a:r>
            <a:r>
              <a:rPr lang="zh-CN" altLang="en-US" sz="2100" dirty="0">
                <a:solidFill>
                  <a:srgbClr val="FF0000"/>
                </a:solidFill>
              </a:rPr>
              <a:t>多个小时。</a:t>
            </a: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a:t>
            </a:fld>
            <a:endParaRPr lang="zh-CN" altLang="en-US"/>
          </a:p>
        </p:txBody>
      </p:sp>
    </p:spTree>
    <p:extLst>
      <p:ext uri="{BB962C8B-B14F-4D97-AF65-F5344CB8AC3E}">
        <p14:creationId xmlns:p14="http://schemas.microsoft.com/office/powerpoint/2010/main" val="42918987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V</a:t>
            </a:r>
            <a:r>
              <a:rPr lang="zh-CN" altLang="en-US" dirty="0" smtClean="0"/>
              <a:t>模型</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图片 4" descr="050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52800" y="446186"/>
            <a:ext cx="4572000" cy="4182963"/>
          </a:xfrm>
          <a:prstGeom prst="rect">
            <a:avLst/>
          </a:prstGeom>
          <a:noFill/>
          <a:ln>
            <a:noFill/>
          </a:ln>
        </p:spPr>
      </p:pic>
      <p:sp>
        <p:nvSpPr>
          <p:cNvPr id="6" name="矩形 5"/>
          <p:cNvSpPr/>
          <p:nvPr/>
        </p:nvSpPr>
        <p:spPr>
          <a:xfrm>
            <a:off x="304800" y="2190750"/>
            <a:ext cx="3048000" cy="1477328"/>
          </a:xfrm>
          <a:prstGeom prst="rect">
            <a:avLst/>
          </a:prstGeom>
        </p:spPr>
        <p:txBody>
          <a:bodyPr wrap="square">
            <a:spAutoFit/>
          </a:bodyPr>
          <a:lstStyle/>
          <a:p>
            <a:pPr indent="449263">
              <a:lnSpc>
                <a:spcPct val="150000"/>
              </a:lnSpc>
            </a:pPr>
            <a:r>
              <a:rPr lang="en-US" altLang="zh-CN" sz="2000" dirty="0"/>
              <a:t>V</a:t>
            </a:r>
            <a:r>
              <a:rPr lang="zh-CN" altLang="en-US" sz="2000" dirty="0"/>
              <a:t>模型是最具代表意义的测试模型，它是软件开发中</a:t>
            </a:r>
            <a:r>
              <a:rPr lang="zh-CN" altLang="en-US" sz="2000" dirty="0">
                <a:solidFill>
                  <a:srgbClr val="00B050"/>
                </a:solidFill>
              </a:rPr>
              <a:t>瀑布模型</a:t>
            </a:r>
            <a:r>
              <a:rPr lang="zh-CN" altLang="en-US" sz="2000" dirty="0"/>
              <a:t>的变种。</a:t>
            </a:r>
            <a:endParaRPr lang="en-US" altLang="zh-CN" sz="2000" dirty="0"/>
          </a:p>
        </p:txBody>
      </p:sp>
    </p:spTree>
    <p:extLst>
      <p:ext uri="{BB962C8B-B14F-4D97-AF65-F5344CB8AC3E}">
        <p14:creationId xmlns:p14="http://schemas.microsoft.com/office/powerpoint/2010/main" val="24752262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304800" y="209550"/>
            <a:ext cx="8229600" cy="3661691"/>
          </a:xfrm>
        </p:spPr>
        <p:txBody>
          <a:bodyPr/>
          <a:lstStyle/>
          <a:p>
            <a:pPr indent="449263">
              <a:lnSpc>
                <a:spcPct val="150000"/>
              </a:lnSpc>
            </a:pPr>
            <a:r>
              <a:rPr lang="en-US" altLang="zh-CN" dirty="0" smtClean="0">
                <a:solidFill>
                  <a:srgbClr val="CC3399"/>
                </a:solidFill>
              </a:rPr>
              <a:t>V</a:t>
            </a:r>
            <a:r>
              <a:rPr lang="zh-CN" altLang="en-US" dirty="0">
                <a:solidFill>
                  <a:srgbClr val="CC3399"/>
                </a:solidFill>
              </a:rPr>
              <a:t>模型</a:t>
            </a:r>
            <a:r>
              <a:rPr lang="zh-CN" altLang="en-US" dirty="0" smtClean="0">
                <a:solidFill>
                  <a:srgbClr val="CC3399"/>
                </a:solidFill>
              </a:rPr>
              <a:t>的意义</a:t>
            </a:r>
            <a:r>
              <a:rPr lang="zh-CN" altLang="en-US" dirty="0" smtClean="0"/>
              <a:t>：它</a:t>
            </a:r>
            <a:r>
              <a:rPr lang="zh-CN" altLang="en-US" dirty="0"/>
              <a:t>非常明确地表明了测试过程中存在的不同级别，并且清楚地描述了这些测试阶段和开发过程的各阶段的对应关系。</a:t>
            </a:r>
            <a:endParaRPr lang="en-US" altLang="zh-CN" dirty="0"/>
          </a:p>
          <a:p>
            <a:pPr indent="449263">
              <a:lnSpc>
                <a:spcPct val="150000"/>
              </a:lnSpc>
            </a:pPr>
            <a:r>
              <a:rPr lang="zh-CN" altLang="en-US" dirty="0" smtClean="0">
                <a:solidFill>
                  <a:srgbClr val="CC3399"/>
                </a:solidFill>
              </a:rPr>
              <a:t>缺点</a:t>
            </a:r>
            <a:r>
              <a:rPr lang="zh-CN" altLang="en-US" dirty="0" smtClean="0"/>
              <a:t>：测试</a:t>
            </a:r>
            <a:r>
              <a:rPr lang="zh-CN" altLang="en-US" dirty="0"/>
              <a:t>工作在编码之后才能进行</a:t>
            </a:r>
            <a:r>
              <a:rPr lang="zh-CN" altLang="en-US" dirty="0">
                <a:solidFill>
                  <a:srgbClr val="00B050"/>
                </a:solidFill>
              </a:rPr>
              <a:t>，所以在软件开发早期各个阶段引入的错误</a:t>
            </a:r>
            <a:r>
              <a:rPr lang="zh-CN" altLang="en-US" dirty="0">
                <a:solidFill>
                  <a:srgbClr val="FF0000"/>
                </a:solidFill>
              </a:rPr>
              <a:t>不能及时被发现</a:t>
            </a:r>
            <a:r>
              <a:rPr lang="zh-CN" altLang="en-US" dirty="0"/>
              <a:t>。尤其是需求阶段的错误只有等到最后的验收测试才能被识别。对分析、设计阶段产生的错误不能及时发现并改正的缺点会对后期的修复工作带来诸多不便，造成更多资源的浪费和时间的延迟。</a:t>
            </a:r>
          </a:p>
          <a:p>
            <a:endParaRPr lang="zh-CN" altLang="en-US" dirty="0"/>
          </a:p>
        </p:txBody>
      </p:sp>
    </p:spTree>
    <p:extLst>
      <p:ext uri="{BB962C8B-B14F-4D97-AF65-F5344CB8AC3E}">
        <p14:creationId xmlns:p14="http://schemas.microsoft.com/office/powerpoint/2010/main" val="24454588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a:t>
            </a:r>
            <a:r>
              <a:rPr lang="zh-CN" altLang="en-US" dirty="0"/>
              <a:t>模型</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19911" y="1266306"/>
            <a:ext cx="2743200" cy="3661691"/>
          </a:xfrm>
        </p:spPr>
        <p:txBody>
          <a:bodyPr/>
          <a:lstStyle/>
          <a:p>
            <a:pPr indent="449263">
              <a:lnSpc>
                <a:spcPct val="150000"/>
              </a:lnSpc>
            </a:pPr>
            <a:r>
              <a:rPr lang="zh-CN" altLang="en-US" sz="2000" dirty="0"/>
              <a:t>为了克服</a:t>
            </a:r>
            <a:r>
              <a:rPr lang="en-US" altLang="zh-CN" sz="2000" dirty="0"/>
              <a:t>V</a:t>
            </a:r>
            <a:r>
              <a:rPr lang="zh-CN" altLang="en-US" sz="2000" dirty="0"/>
              <a:t>模型开发和测试不能同步的问题，</a:t>
            </a:r>
            <a:r>
              <a:rPr lang="en-US" altLang="zh-CN" sz="2000" dirty="0" err="1"/>
              <a:t>Evolutif</a:t>
            </a:r>
            <a:r>
              <a:rPr lang="zh-CN" altLang="en-US" sz="2000" dirty="0"/>
              <a:t>公司发明了</a:t>
            </a:r>
            <a:r>
              <a:rPr lang="en-US" altLang="zh-CN" sz="2000" dirty="0"/>
              <a:t>W</a:t>
            </a:r>
            <a:r>
              <a:rPr lang="zh-CN" altLang="en-US" sz="2000" dirty="0"/>
              <a:t>模型，它在</a:t>
            </a:r>
            <a:r>
              <a:rPr lang="en-US" altLang="zh-CN" sz="2000" dirty="0"/>
              <a:t>V</a:t>
            </a:r>
            <a:r>
              <a:rPr lang="zh-CN" altLang="en-US" sz="2000" dirty="0"/>
              <a:t>模型的基础上，增加了</a:t>
            </a:r>
            <a:r>
              <a:rPr lang="zh-CN" altLang="en-US" sz="2000" dirty="0">
                <a:solidFill>
                  <a:srgbClr val="00B050"/>
                </a:solidFill>
                <a:latin typeface="楷体" panose="02010609060101010101" pitchFamily="49" charset="-122"/>
                <a:ea typeface="楷体" panose="02010609060101010101" pitchFamily="49" charset="-122"/>
              </a:rPr>
              <a:t>软件开发阶段中应同步进行的测试活动</a:t>
            </a:r>
            <a:r>
              <a:rPr lang="zh-CN" altLang="en-US" sz="2000" dirty="0" smtClean="0"/>
              <a:t>。</a:t>
            </a:r>
            <a:endParaRPr lang="en-US" altLang="zh-CN" sz="2000" dirty="0" smtClean="0"/>
          </a:p>
          <a:p>
            <a:endParaRPr lang="zh-CN" altLang="en-US" sz="1800" dirty="0"/>
          </a:p>
        </p:txBody>
      </p:sp>
      <p:pic>
        <p:nvPicPr>
          <p:cNvPr id="5" name="图片 4" descr="0502"/>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63110" y="361950"/>
            <a:ext cx="5752289" cy="4273153"/>
          </a:xfrm>
          <a:prstGeom prst="rect">
            <a:avLst/>
          </a:prstGeom>
          <a:noFill/>
          <a:ln>
            <a:noFill/>
          </a:ln>
        </p:spPr>
      </p:pic>
    </p:spTree>
    <p:extLst>
      <p:ext uri="{BB962C8B-B14F-4D97-AF65-F5344CB8AC3E}">
        <p14:creationId xmlns:p14="http://schemas.microsoft.com/office/powerpoint/2010/main" val="701328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514350"/>
            <a:ext cx="8229600" cy="4190999"/>
          </a:xfrm>
        </p:spPr>
        <p:txBody>
          <a:bodyPr/>
          <a:lstStyle/>
          <a:p>
            <a:pPr>
              <a:lnSpc>
                <a:spcPct val="150000"/>
              </a:lnSpc>
            </a:pPr>
            <a:r>
              <a:rPr lang="en-US" altLang="zh-CN" dirty="0"/>
              <a:t>W</a:t>
            </a:r>
            <a:r>
              <a:rPr lang="zh-CN" altLang="en-US" dirty="0"/>
              <a:t>模型的最大</a:t>
            </a:r>
            <a:r>
              <a:rPr lang="zh-CN" altLang="en-US" dirty="0" smtClean="0">
                <a:solidFill>
                  <a:srgbClr val="C00000"/>
                </a:solidFill>
              </a:rPr>
              <a:t>优势</a:t>
            </a:r>
            <a:r>
              <a:rPr lang="zh-CN" altLang="en-US" dirty="0" smtClean="0"/>
              <a:t>：测试</a:t>
            </a:r>
            <a:r>
              <a:rPr lang="zh-CN" altLang="en-US" dirty="0"/>
              <a:t>活动可以与开发活动并行进行，这样有利于及早地发现错误</a:t>
            </a:r>
            <a:r>
              <a:rPr lang="zh-CN" altLang="en-US" dirty="0" smtClean="0"/>
              <a:t>，</a:t>
            </a:r>
            <a:endParaRPr lang="en-US" altLang="zh-CN" dirty="0" smtClean="0"/>
          </a:p>
          <a:p>
            <a:pPr>
              <a:lnSpc>
                <a:spcPct val="150000"/>
              </a:lnSpc>
            </a:pPr>
            <a:r>
              <a:rPr lang="en-US" altLang="zh-CN" dirty="0" smtClean="0"/>
              <a:t>W</a:t>
            </a:r>
            <a:r>
              <a:rPr lang="zh-CN" altLang="en-US" dirty="0" smtClean="0"/>
              <a:t>模型的</a:t>
            </a:r>
            <a:r>
              <a:rPr lang="zh-CN" altLang="en-US" dirty="0">
                <a:solidFill>
                  <a:srgbClr val="C00000"/>
                </a:solidFill>
              </a:rPr>
              <a:t>局限性</a:t>
            </a:r>
            <a:r>
              <a:rPr lang="zh-CN" altLang="en-US" dirty="0"/>
              <a:t>。在</a:t>
            </a:r>
            <a:r>
              <a:rPr lang="en-US" altLang="zh-CN" dirty="0"/>
              <a:t>W</a:t>
            </a:r>
            <a:r>
              <a:rPr lang="zh-CN" altLang="en-US" dirty="0"/>
              <a:t>模型中，需求、设计、编码等活动依然是依次进行的，只有上一阶段完全结束，才有可能开始下一阶段的工作。与</a:t>
            </a:r>
            <a:r>
              <a:rPr lang="zh-CN" altLang="en-US" dirty="0">
                <a:solidFill>
                  <a:srgbClr val="00B050"/>
                </a:solidFill>
              </a:rPr>
              <a:t>迭代</a:t>
            </a:r>
            <a:r>
              <a:rPr lang="zh-CN" altLang="en-US" dirty="0"/>
              <a:t>的开发模型相比，这种</a:t>
            </a:r>
            <a:r>
              <a:rPr lang="zh-CN" altLang="en-US" dirty="0">
                <a:solidFill>
                  <a:srgbClr val="00B050"/>
                </a:solidFill>
              </a:rPr>
              <a:t>线性</a:t>
            </a:r>
            <a:r>
              <a:rPr lang="zh-CN" altLang="en-US" dirty="0"/>
              <a:t>的开发模型在灵活性和对环境的适应性上有很大差距。</a:t>
            </a:r>
          </a:p>
          <a:p>
            <a:endParaRPr lang="zh-CN" altLang="en-US" dirty="0"/>
          </a:p>
        </p:txBody>
      </p:sp>
    </p:spTree>
    <p:extLst>
      <p:ext uri="{BB962C8B-B14F-4D97-AF65-F5344CB8AC3E}">
        <p14:creationId xmlns:p14="http://schemas.microsoft.com/office/powerpoint/2010/main" val="36638677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11.1</a:t>
            </a:r>
            <a:r>
              <a:rPr lang="zh-CN" altLang="en-US" dirty="0"/>
              <a:t>　软件测试的基本概念</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800600" y="1266306"/>
            <a:ext cx="3886200" cy="3661691"/>
          </a:xfrm>
        </p:spPr>
        <p:txBody>
          <a:bodyPr/>
          <a:lstStyle/>
          <a:p>
            <a:r>
              <a:rPr lang="en-US" altLang="zh-CN" sz="2000" dirty="0" smtClean="0"/>
              <a:t>       H</a:t>
            </a:r>
            <a:r>
              <a:rPr lang="zh-CN" altLang="zh-CN" sz="2000" dirty="0"/>
              <a:t>模型强调测试的</a:t>
            </a:r>
            <a:r>
              <a:rPr lang="zh-CN" altLang="zh-CN" sz="2000" dirty="0">
                <a:solidFill>
                  <a:srgbClr val="00B050"/>
                </a:solidFill>
              </a:rPr>
              <a:t>独立性</a:t>
            </a:r>
            <a:r>
              <a:rPr lang="zh-CN" altLang="zh-CN" sz="2000" dirty="0"/>
              <a:t>和</a:t>
            </a:r>
            <a:r>
              <a:rPr lang="zh-CN" altLang="zh-CN" sz="2000" dirty="0">
                <a:solidFill>
                  <a:srgbClr val="00B050"/>
                </a:solidFill>
              </a:rPr>
              <a:t>灵活性</a:t>
            </a:r>
            <a:r>
              <a:rPr lang="zh-CN" altLang="zh-CN" sz="2000" dirty="0"/>
              <a:t>。在</a:t>
            </a:r>
            <a:r>
              <a:rPr lang="en-US" altLang="zh-CN" sz="2000" dirty="0"/>
              <a:t>H</a:t>
            </a:r>
            <a:r>
              <a:rPr lang="zh-CN" altLang="zh-CN" sz="2000" dirty="0"/>
              <a:t>模型中，软件测试活动完全独立，它贯穿于整个软件产品的生命周期，与其他流程并行进行。当软件测试人员认为测试准备完成，即某个测试点准备就绪时，就可以从测试准备阶段进入到测试执行阶段</a:t>
            </a:r>
            <a:r>
              <a:rPr lang="zh-CN" altLang="zh-CN" sz="2000" dirty="0" smtClean="0"/>
              <a:t>。</a:t>
            </a:r>
            <a:endParaRPr lang="zh-CN" altLang="zh-CN" sz="2000" dirty="0"/>
          </a:p>
          <a:p>
            <a:endParaRPr lang="zh-CN" altLang="en-US" sz="2000" dirty="0"/>
          </a:p>
        </p:txBody>
      </p:sp>
      <p:pic>
        <p:nvPicPr>
          <p:cNvPr id="5" name="图片 4" descr="050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1809750"/>
            <a:ext cx="3962400" cy="1828800"/>
          </a:xfrm>
          <a:prstGeom prst="rect">
            <a:avLst/>
          </a:prstGeom>
          <a:noFill/>
          <a:ln>
            <a:noFill/>
          </a:ln>
        </p:spPr>
      </p:pic>
    </p:spTree>
    <p:extLst>
      <p:ext uri="{BB962C8B-B14F-4D97-AF65-F5344CB8AC3E}">
        <p14:creationId xmlns:p14="http://schemas.microsoft.com/office/powerpoint/2010/main" val="2728176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11.2</a:t>
            </a:r>
            <a:r>
              <a:rPr lang="zh-CN" altLang="en-US" dirty="0"/>
              <a:t>　软件测试的分类</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1043659"/>
            <a:ext cx="8229600" cy="461292"/>
          </a:xfrm>
        </p:spPr>
        <p:txBody>
          <a:bodyPr/>
          <a:lstStyle/>
          <a:p>
            <a:r>
              <a:rPr lang="zh-CN" altLang="en-US" dirty="0" smtClean="0"/>
              <a:t>软件测试</a:t>
            </a:r>
            <a:r>
              <a:rPr lang="zh-CN" altLang="en-US" dirty="0"/>
              <a:t>可以从不同的角度划分为多种类型，如</a:t>
            </a:r>
            <a:r>
              <a:rPr lang="zh-CN" altLang="en-US" dirty="0" smtClean="0"/>
              <a:t>图所</a:t>
            </a:r>
            <a:r>
              <a:rPr lang="zh-CN" altLang="en-US" dirty="0"/>
              <a:t>示。</a:t>
            </a:r>
          </a:p>
          <a:p>
            <a:endParaRPr lang="zh-CN" altLang="en-US" dirty="0"/>
          </a:p>
        </p:txBody>
      </p:sp>
      <p:pic>
        <p:nvPicPr>
          <p:cNvPr id="6" name="图片 5" descr="050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500" y="1574688"/>
            <a:ext cx="5105400" cy="3499756"/>
          </a:xfrm>
          <a:prstGeom prst="rect">
            <a:avLst/>
          </a:prstGeom>
          <a:noFill/>
          <a:ln>
            <a:noFill/>
          </a:ln>
        </p:spPr>
      </p:pic>
    </p:spTree>
    <p:extLst>
      <p:ext uri="{BB962C8B-B14F-4D97-AF65-F5344CB8AC3E}">
        <p14:creationId xmlns:p14="http://schemas.microsoft.com/office/powerpoint/2010/main" val="2202752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11.2</a:t>
            </a:r>
            <a:r>
              <a:rPr lang="zh-CN" altLang="en-US" dirty="0"/>
              <a:t>　软件测试的分类</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r>
              <a:rPr lang="zh-CN" altLang="en-US" sz="2000" dirty="0"/>
              <a:t>下面介绍按照</a:t>
            </a:r>
            <a:r>
              <a:rPr lang="zh-CN" altLang="en-US" sz="2000" dirty="0">
                <a:solidFill>
                  <a:srgbClr val="FF0000"/>
                </a:solidFill>
              </a:rPr>
              <a:t>质量因素</a:t>
            </a:r>
            <a:r>
              <a:rPr lang="zh-CN" altLang="en-US" sz="2000" dirty="0"/>
              <a:t>划分的软件测试分类。</a:t>
            </a:r>
          </a:p>
          <a:p>
            <a:pPr marL="342900" indent="-342900">
              <a:buFont typeface="Wingdings" panose="05000000000000000000" pitchFamily="2" charset="2"/>
              <a:buChar char="Ø"/>
            </a:pPr>
            <a:r>
              <a:rPr lang="zh-CN" altLang="en-US" sz="2000" dirty="0" smtClean="0">
                <a:solidFill>
                  <a:srgbClr val="C00000"/>
                </a:solidFill>
              </a:rPr>
              <a:t>功能测试</a:t>
            </a:r>
            <a:r>
              <a:rPr lang="zh-CN" altLang="en-US" sz="2000" dirty="0"/>
              <a:t>关注于软件产品的功能实现，以软件产品的需求规格说明书为依据，检验最终的软件产品是否实现了需求规格说明书中的所有功能需求。</a:t>
            </a:r>
          </a:p>
          <a:p>
            <a:pPr marL="342900" indent="-342900">
              <a:buFont typeface="Wingdings" panose="05000000000000000000" pitchFamily="2" charset="2"/>
              <a:buChar char="Ø"/>
            </a:pPr>
            <a:r>
              <a:rPr lang="zh-CN" altLang="en-US" sz="2000" dirty="0" smtClean="0">
                <a:solidFill>
                  <a:srgbClr val="C00000"/>
                </a:solidFill>
              </a:rPr>
              <a:t>可靠性</a:t>
            </a:r>
            <a:r>
              <a:rPr lang="zh-CN" altLang="en-US" sz="2000" dirty="0">
                <a:solidFill>
                  <a:srgbClr val="C00000"/>
                </a:solidFill>
              </a:rPr>
              <a:t>测试</a:t>
            </a:r>
            <a:r>
              <a:rPr lang="zh-CN" altLang="en-US" sz="2000" dirty="0"/>
              <a:t>关注于程序输出结果的准确性，它以需求规格说明书中对系统的可靠性要求为依据，评测最终的软件产品提供准确输出结果的能力。</a:t>
            </a:r>
          </a:p>
          <a:p>
            <a:pPr marL="342900" indent="-342900">
              <a:buFont typeface="Wingdings" panose="05000000000000000000" pitchFamily="2" charset="2"/>
              <a:buChar char="Ø"/>
            </a:pPr>
            <a:r>
              <a:rPr lang="zh-CN" altLang="en-US" sz="2000" dirty="0" smtClean="0">
                <a:solidFill>
                  <a:srgbClr val="C00000"/>
                </a:solidFill>
              </a:rPr>
              <a:t>可用性测试</a:t>
            </a:r>
            <a:r>
              <a:rPr lang="zh-CN" altLang="en-US" sz="2000" dirty="0"/>
              <a:t>用来衡量处理服务请求时，应用程序的可用频率。顾名思义，它以需求规格说明书中对系统的可用性要求为依据</a:t>
            </a:r>
            <a:r>
              <a:rPr lang="zh-CN" altLang="en-US" sz="2000" dirty="0" smtClean="0"/>
              <a:t>。</a:t>
            </a:r>
            <a:endParaRPr lang="en-US" altLang="zh-CN" sz="2000" dirty="0" smtClean="0"/>
          </a:p>
          <a:p>
            <a:pPr marL="1085832" lvl="1" indent="-342900">
              <a:buFont typeface="Arial" panose="020B0604020202020204" pitchFamily="34" charset="0"/>
              <a:buChar char="−"/>
            </a:pPr>
            <a:r>
              <a:rPr lang="zh-CN" altLang="en-US" sz="1600" dirty="0" smtClean="0">
                <a:solidFill>
                  <a:srgbClr val="00B050"/>
                </a:solidFill>
              </a:rPr>
              <a:t>可用性</a:t>
            </a:r>
            <a:r>
              <a:rPr lang="zh-CN" altLang="en-US" sz="1600" dirty="0">
                <a:solidFill>
                  <a:srgbClr val="00B050"/>
                </a:solidFill>
              </a:rPr>
              <a:t>和可靠性的区别</a:t>
            </a:r>
            <a:r>
              <a:rPr lang="zh-CN" altLang="en-US" sz="1600" dirty="0"/>
              <a:t>在于，可用性衡量的是一个应用程序处理服务请求并且在最短时间内从故障中恢复的能力，而可靠性衡量的是应用程序能够在多长时间内一直运行并且给出期望的结果值</a:t>
            </a:r>
            <a:r>
              <a:rPr lang="zh-CN" altLang="en-US" sz="1600" dirty="0" smtClean="0"/>
              <a:t>。</a:t>
            </a:r>
            <a:endParaRPr lang="zh-CN" altLang="en-US" sz="1600" dirty="0"/>
          </a:p>
        </p:txBody>
      </p:sp>
    </p:spTree>
    <p:extLst>
      <p:ext uri="{BB962C8B-B14F-4D97-AF65-F5344CB8AC3E}">
        <p14:creationId xmlns:p14="http://schemas.microsoft.com/office/powerpoint/2010/main" val="3769928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11.2</a:t>
            </a:r>
            <a:r>
              <a:rPr lang="zh-CN" altLang="en-US" dirty="0"/>
              <a:t>　软件测试的分类</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marL="342900" indent="-342900">
              <a:buFont typeface="Wingdings" panose="05000000000000000000" pitchFamily="2" charset="2"/>
              <a:buChar char="Ø"/>
            </a:pPr>
            <a:r>
              <a:rPr lang="zh-CN" altLang="en-US" sz="2000" dirty="0" smtClean="0">
                <a:solidFill>
                  <a:srgbClr val="C00000"/>
                </a:solidFill>
              </a:rPr>
              <a:t>性能测试</a:t>
            </a:r>
            <a:r>
              <a:rPr lang="zh-CN" altLang="en-US" sz="2000" dirty="0" smtClean="0"/>
              <a:t>。软件</a:t>
            </a:r>
            <a:r>
              <a:rPr lang="zh-CN" altLang="en-US" sz="2000" dirty="0"/>
              <a:t>系统的性能包括多方面的因素，比如输入</a:t>
            </a:r>
            <a:r>
              <a:rPr lang="en-US" altLang="zh-CN" sz="2000" dirty="0"/>
              <a:t>/</a:t>
            </a:r>
            <a:r>
              <a:rPr lang="zh-CN" altLang="en-US" sz="2000" dirty="0"/>
              <a:t>输出数据的精度、系统的响应时间、更新频率、数据的转换和传送时间、操作方式或运行环境变化时软件产品的适应能力、故障处理能力、资源利用率等。性能测试主要针对软件产品各方面的性能因素，可以细分为负载测试、容量测试、压力测试。</a:t>
            </a:r>
          </a:p>
          <a:p>
            <a:pPr marL="342900" indent="-342900">
              <a:buFont typeface="Wingdings" panose="05000000000000000000" pitchFamily="2" charset="2"/>
              <a:buChar char="Ø"/>
            </a:pPr>
            <a:r>
              <a:rPr lang="zh-CN" altLang="en-US" sz="2000" dirty="0" smtClean="0">
                <a:solidFill>
                  <a:srgbClr val="C00000"/>
                </a:solidFill>
              </a:rPr>
              <a:t>安全性</a:t>
            </a:r>
            <a:r>
              <a:rPr lang="zh-CN" altLang="en-US" sz="2000" dirty="0">
                <a:solidFill>
                  <a:srgbClr val="C00000"/>
                </a:solidFill>
              </a:rPr>
              <a:t>测试</a:t>
            </a:r>
            <a:r>
              <a:rPr lang="zh-CN" altLang="en-US" sz="2000" dirty="0"/>
              <a:t>主要验证系统的安全性、保密性等措施是否能有效地发挥作用，包括用户管理和访问控制、数据备份与恢复、入侵检测等。</a:t>
            </a:r>
          </a:p>
          <a:p>
            <a:endParaRPr lang="zh-CN" altLang="en-US" sz="2000" dirty="0"/>
          </a:p>
        </p:txBody>
      </p:sp>
    </p:spTree>
    <p:extLst>
      <p:ext uri="{BB962C8B-B14F-4D97-AF65-F5344CB8AC3E}">
        <p14:creationId xmlns:p14="http://schemas.microsoft.com/office/powerpoint/2010/main" val="504951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11.2</a:t>
            </a:r>
            <a:r>
              <a:rPr lang="zh-CN" altLang="en-US" dirty="0"/>
              <a:t>　软件测试的分类</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marL="285750" indent="-285750">
              <a:lnSpc>
                <a:spcPct val="150000"/>
              </a:lnSpc>
              <a:buFont typeface="Wingdings" panose="05000000000000000000" pitchFamily="2" charset="2"/>
              <a:buChar char="Ø"/>
            </a:pPr>
            <a:r>
              <a:rPr lang="zh-CN" altLang="en-US" sz="2000" dirty="0" smtClean="0">
                <a:solidFill>
                  <a:srgbClr val="C00000"/>
                </a:solidFill>
              </a:rPr>
              <a:t>配置</a:t>
            </a:r>
            <a:r>
              <a:rPr lang="zh-CN" altLang="en-US" sz="2000" dirty="0">
                <a:solidFill>
                  <a:srgbClr val="C00000"/>
                </a:solidFill>
              </a:rPr>
              <a:t>测试</a:t>
            </a:r>
            <a:r>
              <a:rPr lang="zh-CN" altLang="en-US" sz="2000" dirty="0"/>
              <a:t>考察软件系统是否能在多种硬件平台上正常运行。</a:t>
            </a:r>
          </a:p>
          <a:p>
            <a:pPr marL="285750" indent="-285750">
              <a:lnSpc>
                <a:spcPct val="150000"/>
              </a:lnSpc>
              <a:buFont typeface="Wingdings" panose="05000000000000000000" pitchFamily="2" charset="2"/>
              <a:buChar char="Ø"/>
            </a:pPr>
            <a:r>
              <a:rPr lang="zh-CN" altLang="en-US" sz="2000" dirty="0" smtClean="0">
                <a:solidFill>
                  <a:srgbClr val="C00000"/>
                </a:solidFill>
              </a:rPr>
              <a:t>兼容性</a:t>
            </a:r>
            <a:r>
              <a:rPr lang="zh-CN" altLang="en-US" sz="2000" dirty="0">
                <a:solidFill>
                  <a:srgbClr val="C00000"/>
                </a:solidFill>
              </a:rPr>
              <a:t>测试</a:t>
            </a:r>
            <a:r>
              <a:rPr lang="zh-CN" altLang="en-US" sz="2000" dirty="0"/>
              <a:t>是为了检测各软件之间是否能正确地交互和共享信息，它主要关注软件的运行平台和应用系统的版本、标准和规范、数据的共享性。</a:t>
            </a:r>
          </a:p>
          <a:p>
            <a:pPr marL="285750" indent="-285750">
              <a:lnSpc>
                <a:spcPct val="150000"/>
              </a:lnSpc>
              <a:buFont typeface="Wingdings" panose="05000000000000000000" pitchFamily="2" charset="2"/>
              <a:buChar char="Ø"/>
            </a:pPr>
            <a:r>
              <a:rPr lang="zh-CN" altLang="en-US" sz="2000" dirty="0" smtClean="0">
                <a:solidFill>
                  <a:srgbClr val="C00000"/>
                </a:solidFill>
              </a:rPr>
              <a:t>安装</a:t>
            </a:r>
            <a:r>
              <a:rPr lang="zh-CN" altLang="en-US" sz="2000" dirty="0">
                <a:solidFill>
                  <a:srgbClr val="C00000"/>
                </a:solidFill>
              </a:rPr>
              <a:t>测试</a:t>
            </a:r>
            <a:r>
              <a:rPr lang="zh-CN" altLang="en-US" sz="2000" dirty="0"/>
              <a:t>是为了发现软件在安装过程中存在的错误，验证其与安装手册的内容是否一致。与安装测试相对应的还有卸载测试。</a:t>
            </a:r>
          </a:p>
          <a:p>
            <a:pPr marL="285750" indent="-285750">
              <a:lnSpc>
                <a:spcPct val="150000"/>
              </a:lnSpc>
              <a:buFont typeface="Wingdings" panose="05000000000000000000" pitchFamily="2" charset="2"/>
              <a:buChar char="Ø"/>
            </a:pPr>
            <a:r>
              <a:rPr lang="zh-CN" altLang="en-US" sz="2000" dirty="0">
                <a:solidFill>
                  <a:srgbClr val="C00000"/>
                </a:solidFill>
              </a:rPr>
              <a:t>文档测试</a:t>
            </a:r>
            <a:r>
              <a:rPr lang="zh-CN" altLang="en-US" sz="2000" dirty="0"/>
              <a:t>是指检验软件产品的文档是否清晰、准确、一致</a:t>
            </a:r>
            <a:r>
              <a:rPr lang="zh-CN" altLang="en-US" sz="2000" dirty="0" smtClean="0"/>
              <a:t>。</a:t>
            </a:r>
            <a:endParaRPr lang="zh-CN" altLang="en-US" dirty="0"/>
          </a:p>
        </p:txBody>
      </p:sp>
    </p:spTree>
    <p:extLst>
      <p:ext uri="{BB962C8B-B14F-4D97-AF65-F5344CB8AC3E}">
        <p14:creationId xmlns:p14="http://schemas.microsoft.com/office/powerpoint/2010/main" val="32207085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228600" y="133350"/>
            <a:ext cx="8229600" cy="3661691"/>
          </a:xfrm>
        </p:spPr>
        <p:txBody>
          <a:bodyPr/>
          <a:lstStyle/>
          <a:p>
            <a:pPr marL="285750" indent="-285750">
              <a:lnSpc>
                <a:spcPct val="150000"/>
              </a:lnSpc>
              <a:buFont typeface="Wingdings" panose="05000000000000000000" pitchFamily="2" charset="2"/>
              <a:buChar char="Ø"/>
            </a:pPr>
            <a:r>
              <a:rPr lang="zh-CN" altLang="en-US" sz="2200" dirty="0" smtClean="0">
                <a:solidFill>
                  <a:srgbClr val="C00000"/>
                </a:solidFill>
              </a:rPr>
              <a:t>软件</a:t>
            </a:r>
            <a:r>
              <a:rPr lang="zh-CN" altLang="en-US" sz="2200" dirty="0">
                <a:solidFill>
                  <a:srgbClr val="C00000"/>
                </a:solidFill>
              </a:rPr>
              <a:t>的国际化和本地化测试。</a:t>
            </a:r>
            <a:r>
              <a:rPr lang="zh-CN" altLang="en-US" sz="2200" dirty="0"/>
              <a:t>软件的国际化和本地化是相对应的</a:t>
            </a:r>
            <a:r>
              <a:rPr lang="zh-CN" altLang="en-US" sz="2200" dirty="0" smtClean="0"/>
              <a:t>。</a:t>
            </a:r>
            <a:endParaRPr lang="en-US" altLang="zh-CN" sz="2200" dirty="0" smtClean="0"/>
          </a:p>
          <a:p>
            <a:pPr marL="1085832" lvl="1" indent="-342900">
              <a:lnSpc>
                <a:spcPct val="150000"/>
              </a:lnSpc>
              <a:buFont typeface="Arial" panose="020B0604020202020204" pitchFamily="34" charset="0"/>
              <a:buChar char="−"/>
            </a:pPr>
            <a:r>
              <a:rPr lang="zh-CN" altLang="en-US" dirty="0" smtClean="0">
                <a:solidFill>
                  <a:srgbClr val="00B050"/>
                </a:solidFill>
              </a:rPr>
              <a:t>软件</a:t>
            </a:r>
            <a:r>
              <a:rPr lang="zh-CN" altLang="en-US" dirty="0">
                <a:solidFill>
                  <a:srgbClr val="00B050"/>
                </a:solidFill>
              </a:rPr>
              <a:t>的国际化</a:t>
            </a:r>
            <a:r>
              <a:rPr lang="zh-CN" altLang="en-US" dirty="0"/>
              <a:t>特性要求软件产品能够支持</a:t>
            </a:r>
            <a:r>
              <a:rPr lang="en-US" altLang="zh-CN" dirty="0"/>
              <a:t>Unicode</a:t>
            </a:r>
            <a:r>
              <a:rPr lang="zh-CN" altLang="en-US" dirty="0"/>
              <a:t>，支持不同时区的设定、显示和切换，消除一些不容易改变的设置等</a:t>
            </a:r>
            <a:r>
              <a:rPr lang="zh-CN" altLang="en-US" dirty="0" smtClean="0"/>
              <a:t>。</a:t>
            </a:r>
            <a:endParaRPr lang="en-US" altLang="zh-CN" dirty="0" smtClean="0"/>
          </a:p>
          <a:p>
            <a:pPr marL="1085832" lvl="1" indent="-342900">
              <a:lnSpc>
                <a:spcPct val="150000"/>
              </a:lnSpc>
              <a:buFont typeface="Arial" panose="020B0604020202020204" pitchFamily="34" charset="0"/>
              <a:buChar char="−"/>
            </a:pPr>
            <a:r>
              <a:rPr lang="zh-CN" altLang="en-US" dirty="0" smtClean="0">
                <a:solidFill>
                  <a:srgbClr val="00B050"/>
                </a:solidFill>
              </a:rPr>
              <a:t>软件</a:t>
            </a:r>
            <a:r>
              <a:rPr lang="zh-CN" altLang="en-US" dirty="0">
                <a:solidFill>
                  <a:srgbClr val="00B050"/>
                </a:solidFill>
              </a:rPr>
              <a:t>的本地化</a:t>
            </a:r>
            <a:r>
              <a:rPr lang="zh-CN" altLang="en-US" dirty="0"/>
              <a:t>是将软件产品按特定国家、地区的市场需要进行加工、处理</a:t>
            </a:r>
            <a:r>
              <a:rPr lang="en-US" altLang="zh-CN" dirty="0"/>
              <a:t>,</a:t>
            </a:r>
            <a:r>
              <a:rPr lang="zh-CN" altLang="en-US" dirty="0"/>
              <a:t>使其满足特定市场用户对软件产品的要求。软件本地化测试的重点包括翻译问题、文化背景问题、数据格式问题等。</a:t>
            </a:r>
          </a:p>
          <a:p>
            <a:pPr marL="285750" indent="-285750">
              <a:lnSpc>
                <a:spcPct val="150000"/>
              </a:lnSpc>
              <a:buFont typeface="Wingdings" panose="05000000000000000000" pitchFamily="2" charset="2"/>
              <a:buChar char="Ø"/>
            </a:pPr>
            <a:r>
              <a:rPr lang="en-US" altLang="zh-CN" sz="2200" dirty="0">
                <a:solidFill>
                  <a:srgbClr val="C00000"/>
                </a:solidFill>
              </a:rPr>
              <a:t>α</a:t>
            </a:r>
            <a:r>
              <a:rPr lang="zh-CN" altLang="en-US" sz="2200" dirty="0">
                <a:solidFill>
                  <a:srgbClr val="C00000"/>
                </a:solidFill>
              </a:rPr>
              <a:t>测试和</a:t>
            </a:r>
            <a:r>
              <a:rPr lang="en-US" altLang="zh-CN" sz="2200" dirty="0">
                <a:solidFill>
                  <a:srgbClr val="C00000"/>
                </a:solidFill>
              </a:rPr>
              <a:t>β</a:t>
            </a:r>
            <a:r>
              <a:rPr lang="zh-CN" altLang="en-US" sz="2200" dirty="0">
                <a:solidFill>
                  <a:srgbClr val="C00000"/>
                </a:solidFill>
              </a:rPr>
              <a:t>测试</a:t>
            </a:r>
            <a:r>
              <a:rPr lang="zh-CN" altLang="en-US" sz="2200" dirty="0"/>
              <a:t>都是属于验收测试的范畴，是在系统测试之后，产品发布之前进行的测试过程的最后一个阶段。</a:t>
            </a:r>
          </a:p>
          <a:p>
            <a:pPr>
              <a:lnSpc>
                <a:spcPct val="150000"/>
              </a:lnSpc>
            </a:pPr>
            <a:endParaRPr lang="zh-CN" altLang="en-US" dirty="0"/>
          </a:p>
        </p:txBody>
      </p:sp>
    </p:spTree>
    <p:extLst>
      <p:ext uri="{BB962C8B-B14F-4D97-AF65-F5344CB8AC3E}">
        <p14:creationId xmlns:p14="http://schemas.microsoft.com/office/powerpoint/2010/main" val="3322805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2700" dirty="0">
                <a:solidFill>
                  <a:schemeClr val="tx1"/>
                </a:solidFill>
              </a:rPr>
              <a:t>软件质量故事：反应堆温度控制失灵</a:t>
            </a:r>
          </a:p>
        </p:txBody>
      </p:sp>
      <p:sp>
        <p:nvSpPr>
          <p:cNvPr id="3" name="内容占位符 2"/>
          <p:cNvSpPr>
            <a:spLocks noGrp="1"/>
          </p:cNvSpPr>
          <p:nvPr>
            <p:ph idx="1"/>
          </p:nvPr>
        </p:nvSpPr>
        <p:spPr/>
        <p:txBody>
          <a:bodyPr>
            <a:normAutofit/>
          </a:bodyPr>
          <a:lstStyle/>
          <a:p>
            <a:pPr>
              <a:lnSpc>
                <a:spcPct val="150000"/>
              </a:lnSpc>
            </a:pPr>
            <a:r>
              <a:rPr lang="en-US" altLang="zh-CN" sz="2100" dirty="0">
                <a:solidFill>
                  <a:srgbClr val="0000FF"/>
                </a:solidFill>
              </a:rPr>
              <a:t>1993</a:t>
            </a:r>
            <a:r>
              <a:rPr lang="zh-CN" altLang="en-US" sz="2100" dirty="0">
                <a:solidFill>
                  <a:srgbClr val="0000FF"/>
                </a:solidFill>
              </a:rPr>
              <a:t>年伦敦附近核电站的反应堆内，由于计算机温度控制失灵，致使欧洲人口最为密集的地区遭受巨大灾难。</a:t>
            </a:r>
            <a:endParaRPr lang="en-US" altLang="zh-CN" sz="2100" dirty="0">
              <a:solidFill>
                <a:srgbClr val="0000FF"/>
              </a:solidFill>
            </a:endParaRPr>
          </a:p>
          <a:p>
            <a:pPr>
              <a:lnSpc>
                <a:spcPct val="150000"/>
              </a:lnSpc>
            </a:pPr>
            <a:r>
              <a:rPr lang="zh-CN" altLang="en-US" sz="2100" dirty="0">
                <a:solidFill>
                  <a:srgbClr val="FF0000"/>
                </a:solidFill>
              </a:rPr>
              <a:t>后经查明，在反应堆“主要保护系统中”一个</a:t>
            </a:r>
            <a:r>
              <a:rPr lang="en-US" altLang="zh-CN" sz="2100" dirty="0">
                <a:solidFill>
                  <a:srgbClr val="FF0000"/>
                </a:solidFill>
              </a:rPr>
              <a:t>10</a:t>
            </a:r>
            <a:r>
              <a:rPr lang="zh-CN" altLang="en-US" sz="2100" dirty="0">
                <a:solidFill>
                  <a:srgbClr val="FF0000"/>
                </a:solidFill>
              </a:rPr>
              <a:t>万行代码的控制程序几乎有一半未能通过测试。</a:t>
            </a: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a:t>
            </a:fld>
            <a:endParaRPr lang="zh-CN" altLang="en-US"/>
          </a:p>
        </p:txBody>
      </p:sp>
    </p:spTree>
    <p:extLst>
      <p:ext uri="{BB962C8B-B14F-4D97-AF65-F5344CB8AC3E}">
        <p14:creationId xmlns:p14="http://schemas.microsoft.com/office/powerpoint/2010/main" val="18775258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11.3  </a:t>
            </a:r>
            <a:r>
              <a:rPr lang="zh-CN" altLang="en-US" dirty="0"/>
              <a:t>测试用例</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28017" y="990340"/>
            <a:ext cx="8229600" cy="3661691"/>
          </a:xfrm>
        </p:spPr>
        <p:txBody>
          <a:bodyPr/>
          <a:lstStyle/>
          <a:p>
            <a:r>
              <a:rPr lang="en-US" altLang="zh-CN" dirty="0"/>
              <a:t>11.3.1  </a:t>
            </a:r>
            <a:r>
              <a:rPr lang="zh-CN" altLang="en-US" dirty="0"/>
              <a:t>测试用例编写</a:t>
            </a:r>
          </a:p>
          <a:p>
            <a:pPr indent="538163">
              <a:lnSpc>
                <a:spcPct val="150000"/>
              </a:lnSpc>
            </a:pPr>
            <a:r>
              <a:rPr lang="zh-CN" altLang="en-US" sz="2000" dirty="0" smtClean="0">
                <a:solidFill>
                  <a:srgbClr val="D60093"/>
                </a:solidFill>
              </a:rPr>
              <a:t>测试用例</a:t>
            </a:r>
            <a:r>
              <a:rPr lang="zh-CN" altLang="en-US" sz="2000" dirty="0">
                <a:solidFill>
                  <a:srgbClr val="D60093"/>
                </a:solidFill>
              </a:rPr>
              <a:t>：</a:t>
            </a:r>
            <a:r>
              <a:rPr lang="zh-CN" altLang="en-US" sz="2000" dirty="0" smtClean="0"/>
              <a:t>为</a:t>
            </a:r>
            <a:r>
              <a:rPr lang="zh-CN" altLang="en-US" sz="2000" dirty="0"/>
              <a:t>达到最佳的测试效果或高效的揭露隐藏的错误而精心设计的</a:t>
            </a:r>
            <a:r>
              <a:rPr lang="zh-CN" altLang="en-US" sz="2000" dirty="0">
                <a:solidFill>
                  <a:srgbClr val="00B050"/>
                </a:solidFill>
              </a:rPr>
              <a:t>少量</a:t>
            </a:r>
            <a:r>
              <a:rPr lang="zh-CN" altLang="en-US" sz="2000" dirty="0"/>
              <a:t>测试数据并</a:t>
            </a:r>
            <a:r>
              <a:rPr lang="zh-CN" altLang="en-US" sz="2000" dirty="0" smtClean="0"/>
              <a:t>执行。</a:t>
            </a:r>
            <a:r>
              <a:rPr lang="zh-CN" altLang="en-US" sz="2000" dirty="0"/>
              <a:t>简单的说，测试用例就是设计一种情况，软件程序在这种情况下，必须能够正常运行并且达到程序所设计的执行结果。</a:t>
            </a:r>
          </a:p>
          <a:p>
            <a:pPr indent="538163">
              <a:lnSpc>
                <a:spcPct val="150000"/>
              </a:lnSpc>
            </a:pPr>
            <a:r>
              <a:rPr lang="zh-CN" altLang="en-US" sz="2000" dirty="0"/>
              <a:t>我们</a:t>
            </a:r>
            <a:r>
              <a:rPr lang="zh-CN" altLang="en-US" sz="2000" dirty="0">
                <a:solidFill>
                  <a:srgbClr val="00B050"/>
                </a:solidFill>
              </a:rPr>
              <a:t>不可能进行穷举测试</a:t>
            </a:r>
            <a:r>
              <a:rPr lang="zh-CN" altLang="en-US" sz="2000" dirty="0"/>
              <a:t>，为了节省时间和资源，提高测试效率，必须要从数量极大的可用测试数据中精心挑选出具有</a:t>
            </a:r>
            <a:r>
              <a:rPr lang="zh-CN" altLang="en-US" sz="2000" dirty="0">
                <a:solidFill>
                  <a:srgbClr val="00B050"/>
                </a:solidFill>
              </a:rPr>
              <a:t>代表性或特殊性</a:t>
            </a:r>
            <a:r>
              <a:rPr lang="zh-CN" altLang="en-US" sz="2000" dirty="0"/>
              <a:t>的测试数据来进行测试。</a:t>
            </a:r>
            <a:r>
              <a:rPr lang="zh-CN" altLang="en-US" sz="2000" dirty="0">
                <a:solidFill>
                  <a:srgbClr val="FF0000"/>
                </a:solidFill>
                <a:latin typeface="楷体" panose="02010609060101010101" pitchFamily="49" charset="-122"/>
                <a:ea typeface="楷体" panose="02010609060101010101" pitchFamily="49" charset="-122"/>
              </a:rPr>
              <a:t>一个好的测试用例是在于它能发现至今未发现的错误。</a:t>
            </a:r>
          </a:p>
          <a:p>
            <a:endParaRPr lang="zh-CN" altLang="en-US" dirty="0"/>
          </a:p>
        </p:txBody>
      </p:sp>
    </p:spTree>
    <p:extLst>
      <p:ext uri="{BB962C8B-B14F-4D97-AF65-F5344CB8AC3E}">
        <p14:creationId xmlns:p14="http://schemas.microsoft.com/office/powerpoint/2010/main" val="1152613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11.3  </a:t>
            </a:r>
            <a:r>
              <a:rPr lang="zh-CN" altLang="en-US" dirty="0"/>
              <a:t>测试用例</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304800" y="1119859"/>
            <a:ext cx="8229600" cy="3954585"/>
          </a:xfrm>
        </p:spPr>
        <p:txBody>
          <a:bodyPr/>
          <a:lstStyle/>
          <a:p>
            <a:r>
              <a:rPr lang="en-US" altLang="zh-CN" dirty="0"/>
              <a:t>11.3.2  </a:t>
            </a:r>
            <a:r>
              <a:rPr lang="zh-CN" altLang="en-US" dirty="0"/>
              <a:t>测试用例设计</a:t>
            </a:r>
          </a:p>
          <a:p>
            <a:r>
              <a:rPr lang="zh-CN" altLang="en-US" sz="2000" dirty="0" smtClean="0">
                <a:solidFill>
                  <a:srgbClr val="C00000"/>
                </a:solidFill>
              </a:rPr>
              <a:t>用例设计的方法和经验：</a:t>
            </a:r>
            <a:endParaRPr lang="zh-CN" altLang="en-US" sz="2000" dirty="0">
              <a:solidFill>
                <a:srgbClr val="C00000"/>
              </a:solidFill>
            </a:endParaRPr>
          </a:p>
          <a:p>
            <a:pPr marL="342900" indent="-342900">
              <a:buFont typeface="Wingdings" panose="05000000000000000000" pitchFamily="2" charset="2"/>
              <a:buChar char="Ø"/>
            </a:pPr>
            <a:r>
              <a:rPr lang="zh-CN" altLang="en-US" sz="1800" dirty="0" smtClean="0">
                <a:solidFill>
                  <a:srgbClr val="0066FF"/>
                </a:solidFill>
              </a:rPr>
              <a:t>在</a:t>
            </a:r>
            <a:r>
              <a:rPr lang="zh-CN" altLang="en-US" sz="1800" dirty="0">
                <a:solidFill>
                  <a:srgbClr val="0066FF"/>
                </a:solidFill>
              </a:rPr>
              <a:t>任何情况下都必须选择边界值分析方法。经验表明用这种方法设计出测试用例发现程序错误的能力最强；</a:t>
            </a:r>
          </a:p>
          <a:p>
            <a:pPr marL="342900" indent="-342900">
              <a:buFont typeface="Wingdings" panose="05000000000000000000" pitchFamily="2" charset="2"/>
              <a:buChar char="Ø"/>
            </a:pPr>
            <a:r>
              <a:rPr lang="zh-CN" altLang="en-US" sz="1800" dirty="0" smtClean="0">
                <a:solidFill>
                  <a:srgbClr val="0066FF"/>
                </a:solidFill>
              </a:rPr>
              <a:t>必要</a:t>
            </a:r>
            <a:r>
              <a:rPr lang="zh-CN" altLang="en-US" sz="1800" dirty="0">
                <a:solidFill>
                  <a:srgbClr val="0066FF"/>
                </a:solidFill>
              </a:rPr>
              <a:t>时用等价类划分法补充一些测试用例；</a:t>
            </a:r>
          </a:p>
          <a:p>
            <a:pPr marL="342900" indent="-342900">
              <a:buFont typeface="Wingdings" panose="05000000000000000000" pitchFamily="2" charset="2"/>
              <a:buChar char="Ø"/>
            </a:pPr>
            <a:r>
              <a:rPr lang="zh-CN" altLang="en-US" sz="1800" dirty="0" smtClean="0">
                <a:solidFill>
                  <a:srgbClr val="0066FF"/>
                </a:solidFill>
              </a:rPr>
              <a:t>用</a:t>
            </a:r>
            <a:r>
              <a:rPr lang="zh-CN" altLang="en-US" sz="1800" dirty="0">
                <a:solidFill>
                  <a:srgbClr val="0066FF"/>
                </a:solidFill>
              </a:rPr>
              <a:t>错误推测法再追加一些测试用例；</a:t>
            </a:r>
          </a:p>
          <a:p>
            <a:pPr marL="342900" indent="-342900">
              <a:buFont typeface="Wingdings" panose="05000000000000000000" pitchFamily="2" charset="2"/>
              <a:buChar char="Ø"/>
            </a:pPr>
            <a:r>
              <a:rPr lang="zh-CN" altLang="en-US" sz="1800" dirty="0" smtClean="0">
                <a:solidFill>
                  <a:srgbClr val="0066FF"/>
                </a:solidFill>
              </a:rPr>
              <a:t>对照</a:t>
            </a:r>
            <a:r>
              <a:rPr lang="zh-CN" altLang="en-US" sz="1800" dirty="0">
                <a:solidFill>
                  <a:srgbClr val="0066FF"/>
                </a:solidFill>
              </a:rPr>
              <a:t>程序逻辑，检查已设计出的测试用例的逻辑覆盖度。如果没有达到要求的逻辑覆盖标准，应当再补充足够的测试用例；</a:t>
            </a:r>
          </a:p>
          <a:p>
            <a:pPr marL="342900" indent="-342900">
              <a:buFont typeface="Wingdings" panose="05000000000000000000" pitchFamily="2" charset="2"/>
              <a:buChar char="Ø"/>
            </a:pPr>
            <a:r>
              <a:rPr lang="zh-CN" altLang="en-US" sz="1800" dirty="0" smtClean="0">
                <a:solidFill>
                  <a:srgbClr val="0066FF"/>
                </a:solidFill>
              </a:rPr>
              <a:t>如果</a:t>
            </a:r>
            <a:r>
              <a:rPr lang="zh-CN" altLang="en-US" sz="1800" dirty="0">
                <a:solidFill>
                  <a:srgbClr val="0066FF"/>
                </a:solidFill>
              </a:rPr>
              <a:t>程序的功能说明中含有输入条件的组合情况，则可选用因果图法</a:t>
            </a:r>
            <a:r>
              <a:rPr lang="zh-CN" altLang="en-US" sz="1800" dirty="0" smtClean="0">
                <a:solidFill>
                  <a:srgbClr val="0066FF"/>
                </a:solidFill>
              </a:rPr>
              <a:t>。</a:t>
            </a:r>
            <a:endParaRPr lang="en-US" altLang="zh-CN" sz="1800" dirty="0" smtClean="0">
              <a:solidFill>
                <a:srgbClr val="0066FF"/>
              </a:solidFill>
            </a:endParaRPr>
          </a:p>
          <a:p>
            <a:r>
              <a:rPr lang="en-US" altLang="zh-CN" sz="1600" dirty="0"/>
              <a:t> </a:t>
            </a:r>
            <a:r>
              <a:rPr lang="en-US" altLang="zh-CN" sz="1600" dirty="0" smtClean="0"/>
              <a:t>        </a:t>
            </a:r>
            <a:r>
              <a:rPr lang="zh-CN" altLang="en-US" sz="2000" dirty="0" smtClean="0"/>
              <a:t>从</a:t>
            </a:r>
            <a:r>
              <a:rPr lang="zh-CN" altLang="en-US" sz="2000" dirty="0"/>
              <a:t>测试用例设计的角度，我们经常使用的软件测试方法主要包括</a:t>
            </a:r>
            <a:r>
              <a:rPr lang="zh-CN" altLang="en-US" sz="2000" dirty="0">
                <a:solidFill>
                  <a:srgbClr val="FF0000"/>
                </a:solidFill>
              </a:rPr>
              <a:t>黑盒测试</a:t>
            </a:r>
            <a:r>
              <a:rPr lang="zh-CN" altLang="en-US" sz="2000" dirty="0"/>
              <a:t>和</a:t>
            </a:r>
            <a:r>
              <a:rPr lang="zh-CN" altLang="en-US" sz="2000" dirty="0">
                <a:solidFill>
                  <a:srgbClr val="FF0000"/>
                </a:solidFill>
              </a:rPr>
              <a:t>白盒测试</a:t>
            </a:r>
            <a:r>
              <a:rPr lang="zh-CN" altLang="en-US" sz="2000" dirty="0"/>
              <a:t>。</a:t>
            </a:r>
          </a:p>
          <a:p>
            <a:endParaRPr lang="zh-CN" altLang="en-US" dirty="0"/>
          </a:p>
        </p:txBody>
      </p:sp>
    </p:spTree>
    <p:extLst>
      <p:ext uri="{BB962C8B-B14F-4D97-AF65-F5344CB8AC3E}">
        <p14:creationId xmlns:p14="http://schemas.microsoft.com/office/powerpoint/2010/main" val="3929583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11.3  </a:t>
            </a:r>
            <a:r>
              <a:rPr lang="zh-CN" altLang="en-US" dirty="0"/>
              <a:t>测试用例</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1043658"/>
            <a:ext cx="3581400" cy="3661691"/>
          </a:xfrm>
        </p:spPr>
        <p:txBody>
          <a:bodyPr/>
          <a:lstStyle/>
          <a:p>
            <a:pPr>
              <a:lnSpc>
                <a:spcPct val="150000"/>
              </a:lnSpc>
            </a:pPr>
            <a:r>
              <a:rPr lang="en-US" altLang="zh-CN" dirty="0"/>
              <a:t>11.3.3 </a:t>
            </a:r>
            <a:r>
              <a:rPr lang="zh-CN" altLang="en-US" dirty="0"/>
              <a:t>测试用例</a:t>
            </a:r>
            <a:r>
              <a:rPr lang="zh-CN" altLang="en-US" dirty="0" smtClean="0"/>
              <a:t>场景</a:t>
            </a:r>
            <a:endParaRPr lang="en-US" altLang="zh-CN" dirty="0" smtClean="0"/>
          </a:p>
          <a:p>
            <a:pPr>
              <a:lnSpc>
                <a:spcPct val="150000"/>
              </a:lnSpc>
            </a:pPr>
            <a:r>
              <a:rPr lang="en-US" altLang="zh-CN" dirty="0"/>
              <a:t> </a:t>
            </a:r>
            <a:r>
              <a:rPr lang="en-US" altLang="zh-CN" dirty="0" smtClean="0"/>
              <a:t>      </a:t>
            </a:r>
            <a:r>
              <a:rPr lang="zh-CN" altLang="en-US" dirty="0" smtClean="0">
                <a:solidFill>
                  <a:srgbClr val="D60093"/>
                </a:solidFill>
              </a:rPr>
              <a:t>用例</a:t>
            </a:r>
            <a:r>
              <a:rPr lang="zh-CN" altLang="en-US" dirty="0">
                <a:solidFill>
                  <a:srgbClr val="D60093"/>
                </a:solidFill>
              </a:rPr>
              <a:t>场景</a:t>
            </a:r>
            <a:r>
              <a:rPr lang="zh-CN" altLang="en-US" dirty="0"/>
              <a:t>是通过描述流经用例的路径来确定的过程，这个流经过程要从用例开始到结束遍历其中所有基本流和备选流。</a:t>
            </a:r>
          </a:p>
        </p:txBody>
      </p:sp>
      <p:pic>
        <p:nvPicPr>
          <p:cNvPr id="5" name="图片 4"/>
          <p:cNvPicPr>
            <a:picLocks noChangeAspect="1"/>
          </p:cNvPicPr>
          <p:nvPr/>
        </p:nvPicPr>
        <p:blipFill>
          <a:blip r:embed="rId2"/>
          <a:stretch>
            <a:fillRect/>
          </a:stretch>
        </p:blipFill>
        <p:spPr>
          <a:xfrm>
            <a:off x="4572000" y="974718"/>
            <a:ext cx="4064891" cy="3645797"/>
          </a:xfrm>
          <a:prstGeom prst="rect">
            <a:avLst/>
          </a:prstGeom>
        </p:spPr>
      </p:pic>
    </p:spTree>
    <p:extLst>
      <p:ext uri="{BB962C8B-B14F-4D97-AF65-F5344CB8AC3E}">
        <p14:creationId xmlns:p14="http://schemas.microsoft.com/office/powerpoint/2010/main" val="2904482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11.4</a:t>
            </a:r>
            <a:r>
              <a:rPr lang="zh-CN" altLang="en-US" dirty="0"/>
              <a:t>　软件测试方法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dirty="0" smtClean="0"/>
              <a:t>按照</a:t>
            </a:r>
            <a:r>
              <a:rPr lang="zh-CN" altLang="en-US" dirty="0"/>
              <a:t>执行测试时是否需要运行程序，软件测试可以划分为</a:t>
            </a:r>
            <a:r>
              <a:rPr lang="zh-CN" altLang="en-US" dirty="0">
                <a:solidFill>
                  <a:srgbClr val="FF0000"/>
                </a:solidFill>
              </a:rPr>
              <a:t>静态测试</a:t>
            </a:r>
            <a:r>
              <a:rPr lang="zh-CN" altLang="en-US" dirty="0"/>
              <a:t>和</a:t>
            </a:r>
            <a:r>
              <a:rPr lang="zh-CN" altLang="en-US" dirty="0">
                <a:solidFill>
                  <a:srgbClr val="FF0000"/>
                </a:solidFill>
              </a:rPr>
              <a:t>动态测试</a:t>
            </a:r>
            <a:r>
              <a:rPr lang="zh-CN" altLang="en-US" dirty="0" smtClean="0"/>
              <a:t>。</a:t>
            </a:r>
            <a:endParaRPr lang="en-US" altLang="zh-CN" dirty="0" smtClean="0"/>
          </a:p>
          <a:p>
            <a:pPr marL="342900" indent="-342900">
              <a:buClr>
                <a:srgbClr val="00B050"/>
              </a:buClr>
              <a:buFont typeface="Wingdings" panose="05000000000000000000" pitchFamily="2" charset="2"/>
              <a:buChar char="p"/>
            </a:pPr>
            <a:r>
              <a:rPr lang="zh-CN" altLang="en-US" dirty="0" smtClean="0">
                <a:solidFill>
                  <a:srgbClr val="C00000"/>
                </a:solidFill>
              </a:rPr>
              <a:t>静态</a:t>
            </a:r>
            <a:r>
              <a:rPr lang="zh-CN" altLang="en-US" dirty="0">
                <a:solidFill>
                  <a:srgbClr val="C00000"/>
                </a:solidFill>
              </a:rPr>
              <a:t>测试</a:t>
            </a:r>
            <a:r>
              <a:rPr lang="zh-CN" altLang="en-US" dirty="0"/>
              <a:t>以</a:t>
            </a:r>
            <a:r>
              <a:rPr lang="zh-CN" altLang="en-US" dirty="0">
                <a:solidFill>
                  <a:srgbClr val="7030A0"/>
                </a:solidFill>
              </a:rPr>
              <a:t>人工测试</a:t>
            </a:r>
            <a:r>
              <a:rPr lang="zh-CN" altLang="en-US" dirty="0"/>
              <a:t>为主，通过测试人员认真阅读文档和代码，仔细分析其正确性、一致性及逻辑结构的正确性，从而找出软件产品中的错误或缺陷</a:t>
            </a:r>
            <a:r>
              <a:rPr lang="zh-CN" altLang="en-US" dirty="0" smtClean="0"/>
              <a:t>。</a:t>
            </a:r>
            <a:endParaRPr lang="en-US" altLang="zh-CN" dirty="0" smtClean="0"/>
          </a:p>
          <a:p>
            <a:pPr marL="1085832" lvl="1" indent="-342900">
              <a:buFont typeface="Arial" panose="020B0604020202020204" pitchFamily="34" charset="0"/>
              <a:buChar char="−"/>
            </a:pPr>
            <a:r>
              <a:rPr lang="zh-CN" altLang="en-US" dirty="0" smtClean="0"/>
              <a:t>静态</a:t>
            </a:r>
            <a:r>
              <a:rPr lang="zh-CN" altLang="en-US" dirty="0"/>
              <a:t>测试对自动化工具的依赖性较小，通过人脑的思考和逻辑判断来查找错误，因而可以更好地发挥人的主观能动性</a:t>
            </a:r>
            <a:r>
              <a:rPr lang="zh-CN" altLang="en-US" dirty="0" smtClean="0"/>
              <a:t>。</a:t>
            </a:r>
            <a:endParaRPr lang="en-US" altLang="zh-CN" dirty="0" smtClean="0"/>
          </a:p>
          <a:p>
            <a:pPr marL="1085832" lvl="1" indent="-342900">
              <a:buFont typeface="Arial" panose="020B0604020202020204" pitchFamily="34" charset="0"/>
              <a:buChar char="−"/>
            </a:pPr>
            <a:r>
              <a:rPr lang="zh-CN" altLang="en-US" dirty="0" smtClean="0"/>
              <a:t>静态</a:t>
            </a:r>
            <a:r>
              <a:rPr lang="zh-CN" altLang="en-US" dirty="0"/>
              <a:t>测试检测出的错误数可以达到总错误数的</a:t>
            </a:r>
            <a:r>
              <a:rPr lang="en-US" altLang="zh-CN" dirty="0"/>
              <a:t>80%</a:t>
            </a:r>
            <a:r>
              <a:rPr lang="zh-CN" altLang="en-US" dirty="0"/>
              <a:t>以上</a:t>
            </a:r>
            <a:r>
              <a:rPr lang="zh-CN" altLang="en-US" dirty="0" smtClean="0"/>
              <a:t>。</a:t>
            </a:r>
            <a:endParaRPr lang="en-US" altLang="zh-CN" dirty="0" smtClean="0"/>
          </a:p>
          <a:p>
            <a:pPr marL="1085832" lvl="1" indent="-342900">
              <a:buFont typeface="Arial" panose="020B0604020202020204" pitchFamily="34" charset="0"/>
              <a:buChar char="−"/>
            </a:pPr>
            <a:r>
              <a:rPr lang="zh-CN" altLang="en-US" dirty="0"/>
              <a:t>审查和走查是静态测试的常用形式</a:t>
            </a:r>
            <a:endParaRPr lang="zh-CN" altLang="en-US" dirty="0"/>
          </a:p>
        </p:txBody>
      </p:sp>
    </p:spTree>
    <p:extLst>
      <p:ext uri="{BB962C8B-B14F-4D97-AF65-F5344CB8AC3E}">
        <p14:creationId xmlns:p14="http://schemas.microsoft.com/office/powerpoint/2010/main" val="14783526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34502" y="133350"/>
            <a:ext cx="8229600" cy="3661691"/>
          </a:xfrm>
        </p:spPr>
        <p:txBody>
          <a:bodyPr/>
          <a:lstStyle/>
          <a:p>
            <a:pPr indent="538163">
              <a:lnSpc>
                <a:spcPct val="150000"/>
              </a:lnSpc>
            </a:pPr>
            <a:r>
              <a:rPr lang="zh-CN" altLang="en-US" dirty="0" smtClean="0">
                <a:solidFill>
                  <a:srgbClr val="FF0000"/>
                </a:solidFill>
                <a:latin typeface="楷体" panose="02010609060101010101" pitchFamily="49" charset="-122"/>
                <a:ea typeface="楷体" panose="02010609060101010101" pitchFamily="49" charset="-122"/>
              </a:rPr>
              <a:t>审查</a:t>
            </a:r>
            <a:r>
              <a:rPr lang="zh-CN" altLang="en-US" dirty="0">
                <a:latin typeface="楷体" panose="02010609060101010101" pitchFamily="49" charset="-122"/>
                <a:ea typeface="楷体" panose="02010609060101010101" pitchFamily="49" charset="-122"/>
              </a:rPr>
              <a:t>是指通过</a:t>
            </a:r>
            <a:r>
              <a:rPr lang="zh-CN" altLang="en-US" dirty="0">
                <a:solidFill>
                  <a:srgbClr val="00B0F0"/>
                </a:solidFill>
                <a:latin typeface="楷体" panose="02010609060101010101" pitchFamily="49" charset="-122"/>
                <a:ea typeface="楷体" panose="02010609060101010101" pitchFamily="49" charset="-122"/>
              </a:rPr>
              <a:t>阅读并讨论</a:t>
            </a:r>
            <a:r>
              <a:rPr lang="zh-CN" altLang="en-US" dirty="0">
                <a:solidFill>
                  <a:srgbClr val="7030A0"/>
                </a:solidFill>
                <a:latin typeface="楷体" panose="02010609060101010101" pitchFamily="49" charset="-122"/>
                <a:ea typeface="楷体" panose="02010609060101010101" pitchFamily="49" charset="-122"/>
              </a:rPr>
              <a:t>各种设计文档以及程序代码</a:t>
            </a:r>
            <a:r>
              <a:rPr lang="zh-CN" altLang="en-US" dirty="0">
                <a:latin typeface="楷体" panose="02010609060101010101" pitchFamily="49" charset="-122"/>
                <a:ea typeface="楷体" panose="02010609060101010101" pitchFamily="49" charset="-122"/>
              </a:rPr>
              <a:t>，来检查其是否有错。审查的工作可以独自进行，也可以通过会议的形式将相关的人员召集起来共同发现并纠正错误</a:t>
            </a:r>
            <a:r>
              <a:rPr lang="zh-CN" altLang="en-US" dirty="0" smtClean="0">
                <a:latin typeface="楷体" panose="02010609060101010101" pitchFamily="49" charset="-122"/>
                <a:ea typeface="楷体" panose="02010609060101010101" pitchFamily="49" charset="-122"/>
              </a:rPr>
              <a:t>。</a:t>
            </a:r>
            <a:endParaRPr lang="en-US" altLang="zh-CN" dirty="0" smtClean="0">
              <a:latin typeface="楷体" panose="02010609060101010101" pitchFamily="49" charset="-122"/>
              <a:ea typeface="楷体" panose="02010609060101010101" pitchFamily="49" charset="-122"/>
            </a:endParaRPr>
          </a:p>
          <a:p>
            <a:pPr indent="538163">
              <a:lnSpc>
                <a:spcPct val="150000"/>
              </a:lnSpc>
            </a:pPr>
            <a:r>
              <a:rPr lang="zh-CN" altLang="en-US" dirty="0" smtClean="0">
                <a:solidFill>
                  <a:srgbClr val="FF0000"/>
                </a:solidFill>
                <a:latin typeface="楷体" panose="02010609060101010101" pitchFamily="49" charset="-122"/>
                <a:ea typeface="楷体" panose="02010609060101010101" pitchFamily="49" charset="-122"/>
              </a:rPr>
              <a:t>走查</a:t>
            </a:r>
            <a:r>
              <a:rPr lang="zh-CN" altLang="en-US" dirty="0">
                <a:latin typeface="楷体" panose="02010609060101010101" pitchFamily="49" charset="-122"/>
                <a:ea typeface="楷体" panose="02010609060101010101" pitchFamily="49" charset="-122"/>
              </a:rPr>
              <a:t>的对象只是</a:t>
            </a:r>
            <a:r>
              <a:rPr lang="zh-CN" altLang="en-US" dirty="0">
                <a:solidFill>
                  <a:srgbClr val="7030A0"/>
                </a:solidFill>
                <a:latin typeface="楷体" panose="02010609060101010101" pitchFamily="49" charset="-122"/>
                <a:ea typeface="楷体" panose="02010609060101010101" pitchFamily="49" charset="-122"/>
              </a:rPr>
              <a:t>代码</a:t>
            </a:r>
            <a:r>
              <a:rPr lang="zh-CN" altLang="en-US" dirty="0">
                <a:latin typeface="楷体" panose="02010609060101010101" pitchFamily="49" charset="-122"/>
                <a:ea typeface="楷体" panose="02010609060101010101" pitchFamily="49" charset="-122"/>
              </a:rPr>
              <a:t>，不包括设计文档。代码走查以小组会议的形式进行，相关测试人员提供所需的测试用例，参会人员模拟计算机，跟踪程序的执行过程，对其逻辑和功能提出各种疑问，并通过讨论发现问题</a:t>
            </a:r>
            <a:r>
              <a:rPr lang="zh-CN" altLang="en-US" dirty="0" smtClean="0">
                <a:latin typeface="楷体" panose="02010609060101010101" pitchFamily="49" charset="-122"/>
                <a:ea typeface="楷体" panose="02010609060101010101" pitchFamily="49" charset="-122"/>
              </a:rPr>
              <a:t>。</a:t>
            </a:r>
            <a:endParaRPr lang="en-US" altLang="zh-CN" dirty="0" smtClean="0">
              <a:latin typeface="楷体" panose="02010609060101010101" pitchFamily="49" charset="-122"/>
              <a:ea typeface="楷体" panose="02010609060101010101" pitchFamily="49" charset="-122"/>
            </a:endParaRPr>
          </a:p>
          <a:p>
            <a:pPr indent="538163">
              <a:lnSpc>
                <a:spcPct val="150000"/>
              </a:lnSpc>
            </a:pPr>
            <a:r>
              <a:rPr lang="zh-CN" altLang="en-US" dirty="0" smtClean="0">
                <a:latin typeface="+mj-ea"/>
                <a:ea typeface="+mj-ea"/>
              </a:rPr>
              <a:t>总而言之</a:t>
            </a:r>
            <a:r>
              <a:rPr lang="zh-CN" altLang="en-US" dirty="0">
                <a:latin typeface="+mj-ea"/>
                <a:ea typeface="+mj-ea"/>
              </a:rPr>
              <a:t>，静态测试的效率比较高，而且要求测试人员具有丰富的经验</a:t>
            </a:r>
            <a:r>
              <a:rPr lang="zh-CN" altLang="en-US" dirty="0" smtClean="0">
                <a:latin typeface="+mj-ea"/>
                <a:ea typeface="+mj-ea"/>
              </a:rPr>
              <a:t>。</a:t>
            </a:r>
            <a:endParaRPr lang="zh-CN" altLang="en-US" dirty="0">
              <a:latin typeface="+mj-ea"/>
              <a:ea typeface="+mj-ea"/>
            </a:endParaRPr>
          </a:p>
        </p:txBody>
      </p:sp>
    </p:spTree>
    <p:extLst>
      <p:ext uri="{BB962C8B-B14F-4D97-AF65-F5344CB8AC3E}">
        <p14:creationId xmlns:p14="http://schemas.microsoft.com/office/powerpoint/2010/main" val="21289508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11.4</a:t>
            </a:r>
            <a:r>
              <a:rPr lang="zh-CN" altLang="en-US" dirty="0"/>
              <a:t>　软件测试方法</a:t>
            </a:r>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indent="538163">
              <a:lnSpc>
                <a:spcPct val="150000"/>
              </a:lnSpc>
            </a:pPr>
            <a:r>
              <a:rPr lang="zh-CN" altLang="en-US" dirty="0" smtClean="0">
                <a:solidFill>
                  <a:srgbClr val="FF0000"/>
                </a:solidFill>
              </a:rPr>
              <a:t>动态</a:t>
            </a:r>
            <a:r>
              <a:rPr lang="zh-CN" altLang="en-US" dirty="0">
                <a:solidFill>
                  <a:srgbClr val="FF0000"/>
                </a:solidFill>
              </a:rPr>
              <a:t>测试</a:t>
            </a:r>
            <a:r>
              <a:rPr lang="zh-CN" altLang="en-US" dirty="0"/>
              <a:t>需要通过</a:t>
            </a:r>
            <a:r>
              <a:rPr lang="zh-CN" altLang="en-US" dirty="0">
                <a:solidFill>
                  <a:srgbClr val="7030A0"/>
                </a:solidFill>
              </a:rPr>
              <a:t>实际运行被测程序</a:t>
            </a:r>
            <a:r>
              <a:rPr lang="zh-CN" altLang="en-US" dirty="0"/>
              <a:t>来发现问题。测试人员可以输入一系列的测试用例，通过观察测试用例的输出结果是否与预期相符来检验系统内潜在的问题或缺陷。</a:t>
            </a:r>
          </a:p>
          <a:p>
            <a:pPr indent="538163">
              <a:lnSpc>
                <a:spcPct val="150000"/>
              </a:lnSpc>
            </a:pPr>
            <a:r>
              <a:rPr lang="zh-CN" altLang="en-US" dirty="0"/>
              <a:t>动态测试中有两种非常流行的测试技术，即</a:t>
            </a:r>
            <a:r>
              <a:rPr lang="zh-CN" altLang="en-US" dirty="0">
                <a:solidFill>
                  <a:srgbClr val="7030A0"/>
                </a:solidFill>
              </a:rPr>
              <a:t>黑盒测试</a:t>
            </a:r>
            <a:r>
              <a:rPr lang="zh-CN" altLang="en-US" dirty="0"/>
              <a:t>和</a:t>
            </a:r>
            <a:r>
              <a:rPr lang="zh-CN" altLang="en-US" dirty="0">
                <a:solidFill>
                  <a:srgbClr val="7030A0"/>
                </a:solidFill>
              </a:rPr>
              <a:t>白盒测试</a:t>
            </a:r>
            <a:r>
              <a:rPr lang="zh-CN" altLang="en-US" dirty="0"/>
              <a:t>。</a:t>
            </a:r>
          </a:p>
          <a:p>
            <a:endParaRPr lang="zh-CN" altLang="en-US" dirty="0"/>
          </a:p>
        </p:txBody>
      </p:sp>
    </p:spTree>
    <p:extLst>
      <p:ext uri="{BB962C8B-B14F-4D97-AF65-F5344CB8AC3E}">
        <p14:creationId xmlns:p14="http://schemas.microsoft.com/office/powerpoint/2010/main" val="7889878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60692"/>
            <a:ext cx="7620000" cy="422672"/>
          </a:xfrm>
        </p:spPr>
        <p:txBody>
          <a:bodyPr/>
          <a:lstStyle/>
          <a:p>
            <a:r>
              <a:rPr lang="en-US" altLang="zh-CN" dirty="0"/>
              <a:t>11.5  </a:t>
            </a:r>
            <a:r>
              <a:rPr lang="zh-CN" altLang="en-US" dirty="0"/>
              <a:t>黑盒</a:t>
            </a:r>
            <a:r>
              <a:rPr lang="zh-CN" altLang="en-US" dirty="0" smtClean="0"/>
              <a:t>测试</a:t>
            </a:r>
            <a:endParaRPr lang="zh-CN" altLang="en-US" dirty="0"/>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94489" y="618591"/>
            <a:ext cx="8229600" cy="2366292"/>
          </a:xfrm>
        </p:spPr>
        <p:txBody>
          <a:bodyPr/>
          <a:lstStyle/>
          <a:p>
            <a:pPr indent="538163"/>
            <a:r>
              <a:rPr lang="zh-CN" altLang="en-US" sz="1800" dirty="0" smtClean="0">
                <a:solidFill>
                  <a:srgbClr val="C00000"/>
                </a:solidFill>
              </a:rPr>
              <a:t>黑</a:t>
            </a:r>
            <a:r>
              <a:rPr lang="zh-CN" altLang="en-US" sz="1800" dirty="0">
                <a:solidFill>
                  <a:srgbClr val="C00000"/>
                </a:solidFill>
              </a:rPr>
              <a:t>盒</a:t>
            </a:r>
            <a:r>
              <a:rPr lang="zh-CN" altLang="en-US" sz="1800" dirty="0" smtClean="0">
                <a:solidFill>
                  <a:srgbClr val="C00000"/>
                </a:solidFill>
              </a:rPr>
              <a:t>测试：</a:t>
            </a:r>
            <a:r>
              <a:rPr lang="zh-CN" altLang="en-US" sz="1800" dirty="0" smtClean="0"/>
              <a:t>测试</a:t>
            </a:r>
            <a:r>
              <a:rPr lang="zh-CN" altLang="en-US" sz="1800" dirty="0"/>
              <a:t>人员把被测试的软件系统看成是一个黑盒子，并不需要关心盒子的内部结构和内部特性，而只关注软件产品的输入数据和输出结果，从而检查软件产品是否符合它的功能说明</a:t>
            </a:r>
            <a:r>
              <a:rPr lang="zh-CN" altLang="en-US" sz="1800" dirty="0" smtClean="0"/>
              <a:t>。</a:t>
            </a:r>
            <a:endParaRPr lang="en-US" altLang="zh-CN" sz="1800" dirty="0" smtClean="0"/>
          </a:p>
          <a:p>
            <a:pPr indent="538163"/>
            <a:r>
              <a:rPr lang="zh-CN" altLang="en-US" sz="1800" dirty="0" smtClean="0">
                <a:solidFill>
                  <a:srgbClr val="C00000"/>
                </a:solidFill>
              </a:rPr>
              <a:t>白</a:t>
            </a:r>
            <a:r>
              <a:rPr lang="zh-CN" altLang="en-US" sz="1800" dirty="0">
                <a:solidFill>
                  <a:srgbClr val="C00000"/>
                </a:solidFill>
              </a:rPr>
              <a:t>盒</a:t>
            </a:r>
            <a:r>
              <a:rPr lang="zh-CN" altLang="en-US" sz="1800" dirty="0" smtClean="0">
                <a:solidFill>
                  <a:srgbClr val="C00000"/>
                </a:solidFill>
              </a:rPr>
              <a:t>测试：</a:t>
            </a:r>
            <a:r>
              <a:rPr lang="zh-CN" altLang="en-US" sz="1800" dirty="0" smtClean="0"/>
              <a:t>关注</a:t>
            </a:r>
            <a:r>
              <a:rPr lang="zh-CN" altLang="en-US" sz="1800" dirty="0"/>
              <a:t>软件产品的内部细节和逻辑结构，即把被测的程序看成是一个透明的盒子。</a:t>
            </a:r>
          </a:p>
          <a:p>
            <a:pPr indent="538163"/>
            <a:r>
              <a:rPr lang="zh-CN" altLang="en-US" sz="1800" dirty="0" smtClean="0"/>
              <a:t>一般</a:t>
            </a:r>
            <a:r>
              <a:rPr lang="zh-CN" altLang="en-US" sz="1800" dirty="0"/>
              <a:t>在软件测试的过程中，既要用到黑盒测试，又要用到白盒测试。</a:t>
            </a:r>
            <a:r>
              <a:rPr lang="zh-CN" altLang="en-US" sz="1800" dirty="0">
                <a:solidFill>
                  <a:srgbClr val="FF0000"/>
                </a:solidFill>
              </a:rPr>
              <a:t>大</a:t>
            </a:r>
            <a:r>
              <a:rPr lang="zh-CN" altLang="en-US" sz="1800" dirty="0">
                <a:solidFill>
                  <a:srgbClr val="7030A0"/>
                </a:solidFill>
              </a:rPr>
              <a:t>的功能模块采用黑盒测试，</a:t>
            </a:r>
            <a:r>
              <a:rPr lang="zh-CN" altLang="en-US" sz="1800" dirty="0">
                <a:solidFill>
                  <a:srgbClr val="FF0000"/>
                </a:solidFill>
              </a:rPr>
              <a:t>小</a:t>
            </a:r>
            <a:r>
              <a:rPr lang="zh-CN" altLang="en-US" sz="1800" dirty="0">
                <a:solidFill>
                  <a:srgbClr val="7030A0"/>
                </a:solidFill>
              </a:rPr>
              <a:t>的构件采用白盒测试</a:t>
            </a:r>
            <a:r>
              <a:rPr lang="zh-CN" altLang="en-US" sz="1800" dirty="0" smtClean="0">
                <a:solidFill>
                  <a:srgbClr val="7030A0"/>
                </a:solidFill>
              </a:rPr>
              <a:t>。</a:t>
            </a:r>
            <a:endParaRPr lang="zh-CN" altLang="en-US" sz="1800" dirty="0">
              <a:solidFill>
                <a:srgbClr val="7030A0"/>
              </a:solidFill>
            </a:endParaRPr>
          </a:p>
        </p:txBody>
      </p:sp>
      <p:pic>
        <p:nvPicPr>
          <p:cNvPr id="5" name="图片 4"/>
          <p:cNvPicPr>
            <a:picLocks noChangeAspect="1"/>
          </p:cNvPicPr>
          <p:nvPr/>
        </p:nvPicPr>
        <p:blipFill>
          <a:blip r:embed="rId2"/>
          <a:stretch>
            <a:fillRect/>
          </a:stretch>
        </p:blipFill>
        <p:spPr>
          <a:xfrm>
            <a:off x="2438400" y="2818905"/>
            <a:ext cx="5081247" cy="2158617"/>
          </a:xfrm>
          <a:prstGeom prst="rect">
            <a:avLst/>
          </a:prstGeom>
        </p:spPr>
      </p:pic>
    </p:spTree>
    <p:extLst>
      <p:ext uri="{BB962C8B-B14F-4D97-AF65-F5344CB8AC3E}">
        <p14:creationId xmlns:p14="http://schemas.microsoft.com/office/powerpoint/2010/main" val="10937979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1026" name="Picture 2" descr="https://timgsa.baidu.com/timg?image&amp;quality=80&amp;size=b9999_10000&amp;sec=1587878536042&amp;di=93e16d57c1667b89b926c3cea014e169&amp;imgtype=0&amp;src=http%3A%2F%2Fpic.baike.soso.com%2Fp%2F20140314%2F20140314161008-38968678.jpg"/>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2133600" y="514350"/>
            <a:ext cx="3673393" cy="366236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3048000" y="4412218"/>
            <a:ext cx="2133600" cy="369332"/>
          </a:xfrm>
          <a:prstGeom prst="rect">
            <a:avLst/>
          </a:prstGeom>
          <a:noFill/>
        </p:spPr>
        <p:txBody>
          <a:bodyPr wrap="square" rtlCol="0">
            <a:spAutoFit/>
          </a:bodyPr>
          <a:lstStyle/>
          <a:p>
            <a:pPr algn="dist"/>
            <a:r>
              <a:rPr lang="zh-CN" altLang="en-US" dirty="0" smtClean="0">
                <a:solidFill>
                  <a:srgbClr val="FF0000"/>
                </a:solidFill>
              </a:rPr>
              <a:t>黑盒测试的方法</a:t>
            </a:r>
            <a:endParaRPr lang="zh-CN" altLang="en-US" dirty="0">
              <a:solidFill>
                <a:srgbClr val="FF0000"/>
              </a:solidFill>
            </a:endParaRPr>
          </a:p>
        </p:txBody>
      </p:sp>
    </p:spTree>
    <p:extLst>
      <p:ext uri="{BB962C8B-B14F-4D97-AF65-F5344CB8AC3E}">
        <p14:creationId xmlns:p14="http://schemas.microsoft.com/office/powerpoint/2010/main" val="18730693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400" y="438150"/>
            <a:ext cx="7620000" cy="422672"/>
          </a:xfrm>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11.5.1</a:t>
            </a:r>
            <a:r>
              <a:rPr lang="zh-CN" altLang="en-US" dirty="0"/>
              <a:t>　等价类划分法</a:t>
            </a:r>
          </a:p>
          <a:p>
            <a:pPr marL="342900" indent="-342900">
              <a:lnSpc>
                <a:spcPct val="150000"/>
              </a:lnSpc>
              <a:buClr>
                <a:srgbClr val="00B050"/>
              </a:buClr>
              <a:buFont typeface="Wingdings" panose="05000000000000000000" pitchFamily="2" charset="2"/>
              <a:buChar char="p"/>
            </a:pPr>
            <a:r>
              <a:rPr lang="zh-CN" altLang="en-US" sz="2000" dirty="0" smtClean="0"/>
              <a:t>  </a:t>
            </a:r>
            <a:r>
              <a:rPr lang="zh-CN" altLang="en-US" sz="2000" dirty="0" smtClean="0"/>
              <a:t>等价类划分</a:t>
            </a:r>
            <a:r>
              <a:rPr lang="zh-CN" altLang="en-US" sz="2000" dirty="0"/>
              <a:t>是把程序的输入域划分为</a:t>
            </a:r>
            <a:r>
              <a:rPr lang="zh-CN" altLang="en-US" sz="2000" dirty="0">
                <a:solidFill>
                  <a:srgbClr val="00B0F0"/>
                </a:solidFill>
              </a:rPr>
              <a:t>若干子集</a:t>
            </a:r>
            <a:r>
              <a:rPr lang="zh-CN" altLang="en-US" sz="2000" dirty="0"/>
              <a:t>，然后从每个子集中选取少数具有代表性的数据用作测试用例，所选取的输入数据对于揭露程序中的错误都是等效的</a:t>
            </a:r>
            <a:r>
              <a:rPr lang="zh-CN" altLang="en-US" sz="2000" dirty="0" smtClean="0"/>
              <a:t>。</a:t>
            </a:r>
            <a:endParaRPr lang="en-US" altLang="zh-CN" sz="2000" dirty="0" smtClean="0"/>
          </a:p>
          <a:p>
            <a:pPr>
              <a:lnSpc>
                <a:spcPct val="150000"/>
              </a:lnSpc>
            </a:pPr>
            <a:r>
              <a:rPr lang="zh-CN" altLang="en-US" sz="2000" dirty="0" smtClean="0"/>
              <a:t>对于</a:t>
            </a:r>
            <a:r>
              <a:rPr lang="zh-CN" altLang="en-US" sz="2000" dirty="0"/>
              <a:t>测试来说，某个等价类的</a:t>
            </a:r>
            <a:r>
              <a:rPr lang="zh-CN" altLang="en-US" sz="2000" dirty="0">
                <a:solidFill>
                  <a:srgbClr val="FF0000"/>
                </a:solidFill>
              </a:rPr>
              <a:t>代表值</a:t>
            </a:r>
            <a:r>
              <a:rPr lang="zh-CN" altLang="en-US" sz="2000" dirty="0"/>
              <a:t>与该等价类的</a:t>
            </a:r>
            <a:r>
              <a:rPr lang="zh-CN" altLang="en-US" sz="2000" dirty="0">
                <a:solidFill>
                  <a:srgbClr val="FF0000"/>
                </a:solidFill>
              </a:rPr>
              <a:t>其他值</a:t>
            </a:r>
            <a:r>
              <a:rPr lang="zh-CN" altLang="en-US" sz="2000" dirty="0"/>
              <a:t>是</a:t>
            </a:r>
            <a:r>
              <a:rPr lang="zh-CN" altLang="en-US" sz="2000" dirty="0">
                <a:solidFill>
                  <a:srgbClr val="0070C0"/>
                </a:solidFill>
              </a:rPr>
              <a:t>等价</a:t>
            </a:r>
            <a:r>
              <a:rPr lang="zh-CN" altLang="en-US" sz="2000" dirty="0"/>
              <a:t>的，因此可以把所有的输入数据划分为若干等价类，在每一个等价类中取</a:t>
            </a:r>
            <a:r>
              <a:rPr lang="zh-CN" altLang="en-US" sz="2000" dirty="0">
                <a:solidFill>
                  <a:srgbClr val="7030A0"/>
                </a:solidFill>
              </a:rPr>
              <a:t>少部分</a:t>
            </a:r>
            <a:r>
              <a:rPr lang="zh-CN" altLang="en-US" sz="2000" dirty="0"/>
              <a:t>数据进行测试</a:t>
            </a:r>
            <a:r>
              <a:rPr lang="zh-CN" altLang="en-US" sz="2000" dirty="0" smtClean="0"/>
              <a:t>。</a:t>
            </a:r>
            <a:endParaRPr lang="zh-CN" altLang="en-US" sz="2000" dirty="0"/>
          </a:p>
        </p:txBody>
      </p:sp>
    </p:spTree>
    <p:extLst>
      <p:ext uri="{BB962C8B-B14F-4D97-AF65-F5344CB8AC3E}">
        <p14:creationId xmlns:p14="http://schemas.microsoft.com/office/powerpoint/2010/main" val="1627782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5"/>
          <p:cNvSpPr>
            <a:spLocks noGrp="1"/>
          </p:cNvSpPr>
          <p:nvPr>
            <p:ph type="sldNum" sz="quarter" idx="12"/>
          </p:nvPr>
        </p:nvSpPr>
        <p:spPr/>
        <p:txBody>
          <a:bodyPr/>
          <a:lstStyle/>
          <a:p>
            <a:fld id="{81FFB0EB-EBB4-4AD3-BC5A-5B76DD3C15A5}" type="slidenum">
              <a:rPr lang="en-US" altLang="zh-CN"/>
              <a:pPr/>
              <a:t>39</a:t>
            </a:fld>
            <a:endParaRPr lang="en-US" altLang="zh-CN"/>
          </a:p>
        </p:txBody>
      </p:sp>
      <p:sp>
        <p:nvSpPr>
          <p:cNvPr id="155651" name="Rectangle 3"/>
          <p:cNvSpPr>
            <a:spLocks noGrp="1" noChangeArrowheads="1"/>
          </p:cNvSpPr>
          <p:nvPr>
            <p:ph type="body" idx="1"/>
          </p:nvPr>
        </p:nvSpPr>
        <p:spPr>
          <a:xfrm>
            <a:off x="533400" y="559594"/>
            <a:ext cx="8077200" cy="4114800"/>
          </a:xfrm>
        </p:spPr>
        <p:txBody>
          <a:bodyPr/>
          <a:lstStyle/>
          <a:p>
            <a:pPr>
              <a:lnSpc>
                <a:spcPct val="150000"/>
              </a:lnSpc>
            </a:pPr>
            <a:r>
              <a:rPr lang="zh-CN" altLang="en-US" sz="2400" dirty="0">
                <a:latin typeface="+mn-ea"/>
              </a:rPr>
              <a:t>等价类的划分有两种不同的情况：</a:t>
            </a:r>
            <a:br>
              <a:rPr lang="zh-CN" altLang="en-US" sz="2400" dirty="0">
                <a:latin typeface="+mn-ea"/>
              </a:rPr>
            </a:br>
            <a:r>
              <a:rPr lang="zh-CN" altLang="en-US" sz="2400" dirty="0">
                <a:latin typeface="+mn-ea"/>
              </a:rPr>
              <a:t>① </a:t>
            </a:r>
            <a:r>
              <a:rPr lang="zh-CN" altLang="en-US" sz="2400" dirty="0">
                <a:solidFill>
                  <a:srgbClr val="0000FF"/>
                </a:solidFill>
                <a:effectLst>
                  <a:outerShdw blurRad="38100" dist="38100" dir="2700000" algn="tl">
                    <a:srgbClr val="000000"/>
                  </a:outerShdw>
                </a:effectLst>
                <a:latin typeface="+mn-ea"/>
              </a:rPr>
              <a:t>有效等价类</a:t>
            </a:r>
            <a:r>
              <a:rPr lang="zh-CN" altLang="en-US" sz="2400" dirty="0">
                <a:latin typeface="+mn-ea"/>
              </a:rPr>
              <a:t>：是指对于程序的规格说明来说，是合理的，有意义的输入数据构成的集合。</a:t>
            </a:r>
          </a:p>
          <a:p>
            <a:pPr>
              <a:lnSpc>
                <a:spcPct val="150000"/>
              </a:lnSpc>
              <a:buFont typeface="Monotype Sorts" pitchFamily="2" charset="2"/>
              <a:buNone/>
            </a:pPr>
            <a:r>
              <a:rPr lang="zh-CN" altLang="en-US" sz="2400" dirty="0">
                <a:latin typeface="+mn-ea"/>
              </a:rPr>
              <a:t>	② </a:t>
            </a:r>
            <a:r>
              <a:rPr lang="zh-CN" altLang="en-US" sz="2400" dirty="0">
                <a:solidFill>
                  <a:srgbClr val="0000FF"/>
                </a:solidFill>
                <a:effectLst>
                  <a:outerShdw blurRad="38100" dist="38100" dir="2700000" algn="tl">
                    <a:srgbClr val="000000"/>
                  </a:outerShdw>
                </a:effectLst>
                <a:latin typeface="+mn-ea"/>
              </a:rPr>
              <a:t>无效等价类</a:t>
            </a:r>
            <a:r>
              <a:rPr lang="zh-CN" altLang="en-US" sz="2400" dirty="0">
                <a:latin typeface="+mn-ea"/>
              </a:rPr>
              <a:t>：是指对于程序的规格说明来说，是不合理的，无意义的输入数据构成的集合。</a:t>
            </a:r>
          </a:p>
          <a:p>
            <a:pPr>
              <a:lnSpc>
                <a:spcPct val="150000"/>
              </a:lnSpc>
            </a:pPr>
            <a:r>
              <a:rPr lang="zh-CN" altLang="en-US" sz="2400" dirty="0">
                <a:latin typeface="+mn-ea"/>
              </a:rPr>
              <a:t>在设计测试用例时，要同时考虑有效等价类和无效等价类的设计。</a:t>
            </a:r>
            <a:endParaRPr lang="zh-CN" altLang="en-US" sz="2400" dirty="0">
              <a:latin typeface="+mn-ea"/>
            </a:endParaRPr>
          </a:p>
        </p:txBody>
      </p:sp>
    </p:spTree>
    <p:extLst>
      <p:ext uri="{BB962C8B-B14F-4D97-AF65-F5344CB8AC3E}">
        <p14:creationId xmlns:p14="http://schemas.microsoft.com/office/powerpoint/2010/main" val="4235414149"/>
      </p:ext>
    </p:extLst>
  </p:cSld>
  <p:clrMapOvr>
    <a:masterClrMapping/>
  </p:clrMapOvr>
  <p:transition>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2700" dirty="0">
                <a:solidFill>
                  <a:schemeClr val="tx1"/>
                </a:solidFill>
              </a:rPr>
              <a:t>软件质量故事：“狮子王”游戏</a:t>
            </a:r>
          </a:p>
        </p:txBody>
      </p:sp>
      <p:sp>
        <p:nvSpPr>
          <p:cNvPr id="3" name="内容占位符 2"/>
          <p:cNvSpPr>
            <a:spLocks noGrp="1"/>
          </p:cNvSpPr>
          <p:nvPr>
            <p:ph idx="1"/>
          </p:nvPr>
        </p:nvSpPr>
        <p:spPr>
          <a:xfrm>
            <a:off x="304800" y="886486"/>
            <a:ext cx="7523076" cy="3911231"/>
          </a:xfrm>
        </p:spPr>
        <p:txBody>
          <a:bodyPr>
            <a:normAutofit/>
          </a:bodyPr>
          <a:lstStyle/>
          <a:p>
            <a:r>
              <a:rPr lang="en-US" altLang="zh-CN" sz="2100" dirty="0">
                <a:solidFill>
                  <a:srgbClr val="0000FF"/>
                </a:solidFill>
              </a:rPr>
              <a:t>1994</a:t>
            </a:r>
            <a:r>
              <a:rPr lang="zh-CN" altLang="en-US" sz="2100" dirty="0">
                <a:solidFill>
                  <a:srgbClr val="0000FF"/>
                </a:solidFill>
              </a:rPr>
              <a:t>年秋天，迪斯尼公司首次进军儿童游戏市场的狮子王动画故事书销售额非常可观，该游戏成为孩子们那年节假日的“必买游戏”。但在圣诞节的后一天，迪斯尼公司的客户支持就淹没在来自于愤怒的家长并伴随着玩不成游戏的孩子们哭叫的电话之中。</a:t>
            </a:r>
          </a:p>
          <a:p>
            <a:r>
              <a:rPr lang="zh-CN" altLang="en-US" sz="2100" dirty="0">
                <a:solidFill>
                  <a:srgbClr val="FF0000"/>
                </a:solidFill>
              </a:rPr>
              <a:t>迪斯尼公司未能对市面上投入使用的许多不同类型的</a:t>
            </a:r>
            <a:r>
              <a:rPr lang="en-US" altLang="zh-CN" sz="2100" dirty="0">
                <a:solidFill>
                  <a:srgbClr val="FF0000"/>
                </a:solidFill>
              </a:rPr>
              <a:t>PC</a:t>
            </a:r>
            <a:r>
              <a:rPr lang="zh-CN" altLang="en-US" sz="2100" dirty="0">
                <a:solidFill>
                  <a:srgbClr val="FF0000"/>
                </a:solidFill>
              </a:rPr>
              <a:t>机型进行广泛的测试。软件在部分统中工作正常</a:t>
            </a:r>
            <a:r>
              <a:rPr lang="en-US" altLang="zh-CN" sz="2100" dirty="0">
                <a:solidFill>
                  <a:srgbClr val="FF0000"/>
                </a:solidFill>
              </a:rPr>
              <a:t>——</a:t>
            </a:r>
            <a:r>
              <a:rPr lang="zh-CN" altLang="en-US" sz="2100" dirty="0">
                <a:solidFill>
                  <a:srgbClr val="FF0000"/>
                </a:solidFill>
              </a:rPr>
              <a:t>例如在迪斯尼程序员用来开发游戏的系统中</a:t>
            </a:r>
            <a:r>
              <a:rPr lang="en-US" altLang="zh-CN" sz="2100" dirty="0">
                <a:solidFill>
                  <a:srgbClr val="FF0000"/>
                </a:solidFill>
              </a:rPr>
              <a:t>——</a:t>
            </a:r>
            <a:r>
              <a:rPr lang="zh-CN" altLang="en-US" sz="2100" dirty="0">
                <a:solidFill>
                  <a:srgbClr val="FF0000"/>
                </a:solidFill>
              </a:rPr>
              <a:t>但在大部分公众使用的系统中却不能运行。</a:t>
            </a: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4</a:t>
            </a:fld>
            <a:endParaRPr lang="zh-CN" altLang="en-US"/>
          </a:p>
        </p:txBody>
      </p:sp>
    </p:spTree>
    <p:extLst>
      <p:ext uri="{BB962C8B-B14F-4D97-AF65-F5344CB8AC3E}">
        <p14:creationId xmlns:p14="http://schemas.microsoft.com/office/powerpoint/2010/main" val="39272367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dirty="0"/>
              <a:t>在划分等价类时，有一些可供遵循的原则。</a:t>
            </a:r>
          </a:p>
          <a:p>
            <a:pPr marL="457200" indent="-457200">
              <a:lnSpc>
                <a:spcPct val="150000"/>
              </a:lnSpc>
              <a:buAutoNum type="arabicParenBoth"/>
            </a:pPr>
            <a:r>
              <a:rPr lang="zh-CN" altLang="en-US" dirty="0" smtClean="0"/>
              <a:t>如果</a:t>
            </a:r>
            <a:r>
              <a:rPr lang="zh-CN" altLang="en-US" dirty="0"/>
              <a:t>输入条件规定了</a:t>
            </a:r>
            <a:r>
              <a:rPr lang="zh-CN" altLang="en-US" dirty="0">
                <a:solidFill>
                  <a:srgbClr val="00B0F0"/>
                </a:solidFill>
              </a:rPr>
              <a:t>取值范围或个数</a:t>
            </a:r>
            <a:r>
              <a:rPr lang="zh-CN" altLang="en-US" dirty="0"/>
              <a:t>，则可确定</a:t>
            </a:r>
            <a:r>
              <a:rPr lang="zh-CN" altLang="en-US" dirty="0">
                <a:solidFill>
                  <a:srgbClr val="FF0000"/>
                </a:solidFill>
              </a:rPr>
              <a:t>一个</a:t>
            </a:r>
            <a:r>
              <a:rPr lang="zh-CN" altLang="en-US" dirty="0">
                <a:solidFill>
                  <a:srgbClr val="7030A0"/>
                </a:solidFill>
              </a:rPr>
              <a:t>有效等价类</a:t>
            </a:r>
            <a:r>
              <a:rPr lang="zh-CN" altLang="en-US" dirty="0"/>
              <a:t>和</a:t>
            </a:r>
            <a:r>
              <a:rPr lang="zh-CN" altLang="en-US" dirty="0">
                <a:solidFill>
                  <a:srgbClr val="FF0000"/>
                </a:solidFill>
              </a:rPr>
              <a:t>两个</a:t>
            </a:r>
            <a:r>
              <a:rPr lang="zh-CN" altLang="en-US" dirty="0">
                <a:solidFill>
                  <a:srgbClr val="7030A0"/>
                </a:solidFill>
              </a:rPr>
              <a:t>无效等价类</a:t>
            </a:r>
            <a:r>
              <a:rPr lang="zh-CN" altLang="en-US" dirty="0" smtClean="0"/>
              <a:t>。</a:t>
            </a:r>
            <a:endParaRPr lang="en-US" altLang="zh-CN" dirty="0" smtClean="0"/>
          </a:p>
          <a:p>
            <a:pPr>
              <a:lnSpc>
                <a:spcPct val="150000"/>
              </a:lnSpc>
            </a:pPr>
            <a:r>
              <a:rPr lang="en-US" altLang="zh-CN" dirty="0">
                <a:latin typeface="楷体" panose="02010609060101010101" pitchFamily="49" charset="-122"/>
                <a:ea typeface="楷体" panose="02010609060101010101" pitchFamily="49" charset="-122"/>
              </a:rPr>
              <a:t> </a:t>
            </a:r>
            <a:r>
              <a:rPr lang="en-US" altLang="zh-CN" dirty="0" smtClean="0">
                <a:latin typeface="楷体" panose="02010609060101010101" pitchFamily="49" charset="-122"/>
                <a:ea typeface="楷体" panose="02010609060101010101" pitchFamily="49" charset="-122"/>
              </a:rPr>
              <a:t>   </a:t>
            </a:r>
            <a:r>
              <a:rPr lang="zh-CN" altLang="en-US" dirty="0" smtClean="0">
                <a:latin typeface="楷体" panose="02010609060101010101" pitchFamily="49" charset="-122"/>
                <a:ea typeface="楷体" panose="02010609060101010101" pitchFamily="49" charset="-122"/>
              </a:rPr>
              <a:t>例如</a:t>
            </a:r>
            <a:r>
              <a:rPr lang="zh-CN" altLang="en-US" dirty="0">
                <a:latin typeface="楷体" panose="02010609060101010101" pitchFamily="49" charset="-122"/>
                <a:ea typeface="楷体" panose="02010609060101010101" pitchFamily="49" charset="-122"/>
              </a:rPr>
              <a:t>，输入值是选课人数，在</a:t>
            </a:r>
            <a:r>
              <a:rPr lang="en-US" altLang="zh-CN" dirty="0">
                <a:latin typeface="楷体" panose="02010609060101010101" pitchFamily="49" charset="-122"/>
                <a:ea typeface="楷体" panose="02010609060101010101" pitchFamily="49" charset="-122"/>
              </a:rPr>
              <a:t>0</a:t>
            </a:r>
            <a:r>
              <a:rPr lang="zh-CN" altLang="en-US" dirty="0">
                <a:latin typeface="楷体" panose="02010609060101010101" pitchFamily="49" charset="-122"/>
                <a:ea typeface="楷体" panose="02010609060101010101" pitchFamily="49" charset="-122"/>
              </a:rPr>
              <a:t>到</a:t>
            </a:r>
            <a:r>
              <a:rPr lang="en-US" altLang="zh-CN" dirty="0">
                <a:latin typeface="楷体" panose="02010609060101010101" pitchFamily="49" charset="-122"/>
                <a:ea typeface="楷体" panose="02010609060101010101" pitchFamily="49" charset="-122"/>
              </a:rPr>
              <a:t>100</a:t>
            </a:r>
            <a:r>
              <a:rPr lang="zh-CN" altLang="en-US" dirty="0">
                <a:latin typeface="楷体" panose="02010609060101010101" pitchFamily="49" charset="-122"/>
                <a:ea typeface="楷体" panose="02010609060101010101" pitchFamily="49" charset="-122"/>
              </a:rPr>
              <a:t>之间，那么有效等价类是“</a:t>
            </a:r>
            <a:r>
              <a:rPr lang="en-US" altLang="zh-CN" dirty="0">
                <a:latin typeface="楷体" panose="02010609060101010101" pitchFamily="49" charset="-122"/>
                <a:ea typeface="楷体" panose="02010609060101010101" pitchFamily="49" charset="-122"/>
              </a:rPr>
              <a:t>0≤</a:t>
            </a:r>
            <a:r>
              <a:rPr lang="zh-CN" altLang="en-US" dirty="0">
                <a:latin typeface="楷体" panose="02010609060101010101" pitchFamily="49" charset="-122"/>
                <a:ea typeface="楷体" panose="02010609060101010101" pitchFamily="49" charset="-122"/>
              </a:rPr>
              <a:t>学生人数≤</a:t>
            </a:r>
            <a:r>
              <a:rPr lang="en-US" altLang="zh-CN" dirty="0">
                <a:latin typeface="楷体" panose="02010609060101010101" pitchFamily="49" charset="-122"/>
                <a:ea typeface="楷体" panose="02010609060101010101" pitchFamily="49" charset="-122"/>
              </a:rPr>
              <a:t>100”</a:t>
            </a:r>
            <a:r>
              <a:rPr lang="zh-CN" altLang="en-US" dirty="0">
                <a:latin typeface="楷体" panose="02010609060101010101" pitchFamily="49" charset="-122"/>
                <a:ea typeface="楷体" panose="02010609060101010101" pitchFamily="49" charset="-122"/>
              </a:rPr>
              <a:t>，无效等价类是“学生人数</a:t>
            </a:r>
            <a:r>
              <a:rPr lang="en-US" altLang="zh-CN" dirty="0">
                <a:latin typeface="楷体" panose="02010609060101010101" pitchFamily="49" charset="-122"/>
                <a:ea typeface="楷体" panose="02010609060101010101" pitchFamily="49" charset="-122"/>
              </a:rPr>
              <a:t>&lt;0”</a:t>
            </a:r>
            <a:r>
              <a:rPr lang="zh-CN" altLang="en-US" dirty="0">
                <a:latin typeface="楷体" panose="02010609060101010101" pitchFamily="49" charset="-122"/>
                <a:ea typeface="楷体" panose="02010609060101010101" pitchFamily="49" charset="-122"/>
              </a:rPr>
              <a:t>和“学生人数</a:t>
            </a:r>
            <a:r>
              <a:rPr lang="en-US" altLang="zh-CN" dirty="0">
                <a:latin typeface="楷体" panose="02010609060101010101" pitchFamily="49" charset="-122"/>
                <a:ea typeface="楷体" panose="02010609060101010101" pitchFamily="49" charset="-122"/>
              </a:rPr>
              <a:t>&gt;100”</a:t>
            </a:r>
            <a:r>
              <a:rPr lang="zh-CN" altLang="en-US" dirty="0" smtClean="0">
                <a:latin typeface="楷体" panose="02010609060101010101" pitchFamily="49" charset="-122"/>
                <a:ea typeface="楷体" panose="02010609060101010101" pitchFamily="49" charset="-122"/>
              </a:rPr>
              <a:t>。</a:t>
            </a: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58236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209550"/>
            <a:ext cx="8229600" cy="4343399"/>
          </a:xfrm>
        </p:spPr>
        <p:txBody>
          <a:bodyPr/>
          <a:lstStyle/>
          <a:p>
            <a:pPr>
              <a:lnSpc>
                <a:spcPct val="150000"/>
              </a:lnSpc>
            </a:pPr>
            <a:r>
              <a:rPr lang="en-US" altLang="zh-CN" dirty="0"/>
              <a:t>(2) </a:t>
            </a:r>
            <a:r>
              <a:rPr lang="zh-CN" altLang="en-US" dirty="0"/>
              <a:t>如果输入条件规定了</a:t>
            </a:r>
            <a:r>
              <a:rPr lang="zh-CN" altLang="en-US" dirty="0">
                <a:solidFill>
                  <a:srgbClr val="00B0F0"/>
                </a:solidFill>
              </a:rPr>
              <a:t>输入值的集合</a:t>
            </a:r>
            <a:r>
              <a:rPr lang="zh-CN" altLang="en-US" dirty="0"/>
              <a:t>或是</a:t>
            </a:r>
            <a:r>
              <a:rPr lang="zh-CN" altLang="en-US" dirty="0">
                <a:solidFill>
                  <a:srgbClr val="00B0F0"/>
                </a:solidFill>
              </a:rPr>
              <a:t>规定了“必须如何”的条件</a:t>
            </a:r>
            <a:r>
              <a:rPr lang="zh-CN" altLang="en-US" dirty="0"/>
              <a:t>，则可确定</a:t>
            </a:r>
            <a:r>
              <a:rPr lang="zh-CN" altLang="en-US" dirty="0">
                <a:solidFill>
                  <a:srgbClr val="FF0000"/>
                </a:solidFill>
              </a:rPr>
              <a:t>一个</a:t>
            </a:r>
            <a:r>
              <a:rPr lang="zh-CN" altLang="en-US" dirty="0">
                <a:solidFill>
                  <a:srgbClr val="7030A0"/>
                </a:solidFill>
              </a:rPr>
              <a:t>有效等价类</a:t>
            </a:r>
            <a:r>
              <a:rPr lang="zh-CN" altLang="en-US" dirty="0"/>
              <a:t>和</a:t>
            </a:r>
            <a:r>
              <a:rPr lang="zh-CN" altLang="en-US" dirty="0">
                <a:solidFill>
                  <a:srgbClr val="FF0000"/>
                </a:solidFill>
              </a:rPr>
              <a:t>一个</a:t>
            </a:r>
            <a:r>
              <a:rPr lang="zh-CN" altLang="en-US" dirty="0">
                <a:solidFill>
                  <a:srgbClr val="7030A0"/>
                </a:solidFill>
              </a:rPr>
              <a:t>无效等价类</a:t>
            </a:r>
            <a:r>
              <a:rPr lang="zh-CN" altLang="en-US" dirty="0" smtClean="0"/>
              <a:t>。</a:t>
            </a:r>
            <a:endParaRPr lang="en-US" altLang="zh-CN" dirty="0" smtClean="0"/>
          </a:p>
          <a:p>
            <a:pPr>
              <a:lnSpc>
                <a:spcPct val="150000"/>
              </a:lnSpc>
            </a:pPr>
            <a:r>
              <a:rPr lang="zh-CN" altLang="en-US" dirty="0" smtClean="0">
                <a:latin typeface="楷体" panose="02010609060101010101" pitchFamily="49" charset="-122"/>
                <a:ea typeface="楷体" panose="02010609060101010101" pitchFamily="49" charset="-122"/>
              </a:rPr>
              <a:t>例如</a:t>
            </a:r>
            <a:r>
              <a:rPr lang="zh-CN" altLang="en-US" dirty="0">
                <a:latin typeface="楷体" panose="02010609060101010101" pitchFamily="49" charset="-122"/>
                <a:ea typeface="楷体" panose="02010609060101010101" pitchFamily="49" charset="-122"/>
              </a:rPr>
              <a:t>，输入值是日期类型的数据，那么有效等价类是：日期类型的数据；无效等价类是：非日期类型的数据。</a:t>
            </a:r>
          </a:p>
          <a:p>
            <a:pPr>
              <a:lnSpc>
                <a:spcPct val="150000"/>
              </a:lnSpc>
            </a:pPr>
            <a:r>
              <a:rPr lang="en-US" altLang="zh-CN" dirty="0"/>
              <a:t>(3) </a:t>
            </a:r>
            <a:r>
              <a:rPr lang="zh-CN" altLang="en-US" dirty="0"/>
              <a:t>如果输入条件是</a:t>
            </a:r>
            <a:r>
              <a:rPr lang="zh-CN" altLang="en-US" dirty="0">
                <a:solidFill>
                  <a:srgbClr val="00B0F0"/>
                </a:solidFill>
              </a:rPr>
              <a:t>布尔表达式</a:t>
            </a:r>
            <a:r>
              <a:rPr lang="zh-CN" altLang="en-US" dirty="0"/>
              <a:t>，则可以分为</a:t>
            </a:r>
            <a:r>
              <a:rPr lang="zh-CN" altLang="en-US" dirty="0">
                <a:solidFill>
                  <a:srgbClr val="FF0000"/>
                </a:solidFill>
              </a:rPr>
              <a:t>一个</a:t>
            </a:r>
            <a:r>
              <a:rPr lang="zh-CN" altLang="en-US" dirty="0">
                <a:solidFill>
                  <a:srgbClr val="7030A0"/>
                </a:solidFill>
              </a:rPr>
              <a:t>有效等价类</a:t>
            </a:r>
            <a:r>
              <a:rPr lang="zh-CN" altLang="en-US" dirty="0"/>
              <a:t>和</a:t>
            </a:r>
            <a:r>
              <a:rPr lang="zh-CN" altLang="en-US" dirty="0">
                <a:solidFill>
                  <a:srgbClr val="FF0000"/>
                </a:solidFill>
              </a:rPr>
              <a:t>一个</a:t>
            </a:r>
            <a:r>
              <a:rPr lang="zh-CN" altLang="en-US" dirty="0">
                <a:solidFill>
                  <a:srgbClr val="7030A0"/>
                </a:solidFill>
              </a:rPr>
              <a:t>无效等价类</a:t>
            </a:r>
            <a:r>
              <a:rPr lang="zh-CN" altLang="en-US" dirty="0" smtClean="0"/>
              <a:t>。</a:t>
            </a:r>
            <a:endParaRPr lang="en-US" altLang="zh-CN" dirty="0" smtClean="0"/>
          </a:p>
          <a:p>
            <a:pPr>
              <a:lnSpc>
                <a:spcPct val="150000"/>
              </a:lnSpc>
            </a:pPr>
            <a:r>
              <a:rPr lang="zh-CN" altLang="en-US" dirty="0" smtClean="0">
                <a:latin typeface="楷体" panose="02010609060101010101" pitchFamily="49" charset="-122"/>
                <a:ea typeface="楷体" panose="02010609060101010101" pitchFamily="49" charset="-122"/>
              </a:rPr>
              <a:t>例如</a:t>
            </a:r>
            <a:r>
              <a:rPr lang="zh-CN" altLang="en-US" dirty="0">
                <a:latin typeface="楷体" panose="02010609060101010101" pitchFamily="49" charset="-122"/>
                <a:ea typeface="楷体" panose="02010609060101010101" pitchFamily="49" charset="-122"/>
              </a:rPr>
              <a:t>，要求密码非空，则有效等价类为非空密码，无效等价类为空密码。</a:t>
            </a:r>
          </a:p>
          <a:p>
            <a:endParaRPr lang="zh-CN" altLang="en-US" dirty="0"/>
          </a:p>
        </p:txBody>
      </p:sp>
    </p:spTree>
    <p:extLst>
      <p:ext uri="{BB962C8B-B14F-4D97-AF65-F5344CB8AC3E}">
        <p14:creationId xmlns:p14="http://schemas.microsoft.com/office/powerpoint/2010/main" val="30747293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57200" y="514350"/>
            <a:ext cx="8229600" cy="3661691"/>
          </a:xfrm>
        </p:spPr>
        <p:txBody>
          <a:bodyPr/>
          <a:lstStyle/>
          <a:p>
            <a:pPr>
              <a:lnSpc>
                <a:spcPct val="150000"/>
              </a:lnSpc>
            </a:pPr>
            <a:r>
              <a:rPr lang="en-US" altLang="zh-CN" dirty="0"/>
              <a:t>(4) </a:t>
            </a:r>
            <a:r>
              <a:rPr lang="zh-CN" altLang="en-US" dirty="0"/>
              <a:t>如果输入条件是</a:t>
            </a:r>
            <a:r>
              <a:rPr lang="zh-CN" altLang="en-US" dirty="0">
                <a:solidFill>
                  <a:srgbClr val="00B0F0"/>
                </a:solidFill>
              </a:rPr>
              <a:t>一组值</a:t>
            </a:r>
            <a:r>
              <a:rPr lang="zh-CN" altLang="en-US" dirty="0"/>
              <a:t>，且</a:t>
            </a:r>
            <a:r>
              <a:rPr lang="zh-CN" altLang="en-US" dirty="0">
                <a:solidFill>
                  <a:srgbClr val="00B050"/>
                </a:solidFill>
              </a:rPr>
              <a:t>程序对不同的值有不同的处理方式</a:t>
            </a:r>
            <a:r>
              <a:rPr lang="zh-CN" altLang="en-US" dirty="0"/>
              <a:t>，则</a:t>
            </a:r>
            <a:r>
              <a:rPr lang="zh-CN" altLang="en-US" dirty="0">
                <a:solidFill>
                  <a:srgbClr val="00B0F0"/>
                </a:solidFill>
              </a:rPr>
              <a:t>每个允许的输入值</a:t>
            </a:r>
            <a:r>
              <a:rPr lang="zh-CN" altLang="en-US" dirty="0"/>
              <a:t>对应</a:t>
            </a:r>
            <a:r>
              <a:rPr lang="zh-CN" altLang="en-US" dirty="0">
                <a:solidFill>
                  <a:srgbClr val="FF0000"/>
                </a:solidFill>
              </a:rPr>
              <a:t>一个</a:t>
            </a:r>
            <a:r>
              <a:rPr lang="zh-CN" altLang="en-US" dirty="0">
                <a:solidFill>
                  <a:srgbClr val="7030A0"/>
                </a:solidFill>
              </a:rPr>
              <a:t>有效等价类</a:t>
            </a:r>
            <a:r>
              <a:rPr lang="zh-CN" altLang="en-US" dirty="0"/>
              <a:t>，</a:t>
            </a:r>
            <a:r>
              <a:rPr lang="zh-CN" altLang="en-US" dirty="0">
                <a:solidFill>
                  <a:srgbClr val="00B0F0"/>
                </a:solidFill>
              </a:rPr>
              <a:t>所有不允许的输入值</a:t>
            </a:r>
            <a:r>
              <a:rPr lang="zh-CN" altLang="en-US" dirty="0"/>
              <a:t>的集合为</a:t>
            </a:r>
            <a:r>
              <a:rPr lang="zh-CN" altLang="en-US" dirty="0">
                <a:solidFill>
                  <a:srgbClr val="FF0000"/>
                </a:solidFill>
              </a:rPr>
              <a:t>一个</a:t>
            </a:r>
            <a:r>
              <a:rPr lang="zh-CN" altLang="en-US" dirty="0">
                <a:solidFill>
                  <a:srgbClr val="7030A0"/>
                </a:solidFill>
              </a:rPr>
              <a:t>无效等价类</a:t>
            </a:r>
            <a:r>
              <a:rPr lang="zh-CN" altLang="en-US" dirty="0" smtClean="0"/>
              <a:t>。</a:t>
            </a:r>
            <a:endParaRPr lang="en-US" altLang="zh-CN" dirty="0" smtClean="0"/>
          </a:p>
          <a:p>
            <a:pPr>
              <a:lnSpc>
                <a:spcPct val="150000"/>
              </a:lnSpc>
            </a:pPr>
            <a:r>
              <a:rPr lang="zh-CN" altLang="en-US" dirty="0" smtClean="0">
                <a:latin typeface="楷体" panose="02010609060101010101" pitchFamily="49" charset="-122"/>
                <a:ea typeface="楷体" panose="02010609060101010101" pitchFamily="49" charset="-122"/>
              </a:rPr>
              <a:t>例如</a:t>
            </a:r>
            <a:r>
              <a:rPr lang="zh-CN" altLang="en-US" dirty="0">
                <a:latin typeface="楷体" panose="02010609060101010101" pitchFamily="49" charset="-122"/>
                <a:ea typeface="楷体" panose="02010609060101010101" pitchFamily="49" charset="-122"/>
              </a:rPr>
              <a:t>，输入条件“职称”的值是初级、中级或高级，那么有效等价类应该有</a:t>
            </a:r>
            <a:r>
              <a:rPr lang="en-US" altLang="zh-CN" dirty="0">
                <a:latin typeface="楷体" panose="02010609060101010101" pitchFamily="49" charset="-122"/>
                <a:ea typeface="楷体" panose="02010609060101010101" pitchFamily="49" charset="-122"/>
              </a:rPr>
              <a:t>3</a:t>
            </a:r>
            <a:r>
              <a:rPr lang="zh-CN" altLang="en-US" dirty="0">
                <a:latin typeface="楷体" panose="02010609060101010101" pitchFamily="49" charset="-122"/>
                <a:ea typeface="楷体" panose="02010609060101010101" pitchFamily="49" charset="-122"/>
              </a:rPr>
              <a:t>个，即初级，中级，高级，无效等价类有一个，即其他任何职称</a:t>
            </a:r>
            <a:r>
              <a:rPr lang="zh-CN" altLang="en-US" dirty="0" smtClean="0">
                <a:latin typeface="楷体" panose="02010609060101010101" pitchFamily="49" charset="-122"/>
                <a:ea typeface="楷体" panose="02010609060101010101" pitchFamily="49" charset="-122"/>
              </a:rPr>
              <a:t>。</a:t>
            </a: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26021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438150"/>
            <a:ext cx="8229600" cy="3661691"/>
          </a:xfrm>
        </p:spPr>
        <p:txBody>
          <a:bodyPr/>
          <a:lstStyle/>
          <a:p>
            <a:pPr>
              <a:lnSpc>
                <a:spcPct val="150000"/>
              </a:lnSpc>
            </a:pPr>
            <a:r>
              <a:rPr lang="en-US" altLang="zh-CN" dirty="0"/>
              <a:t>(5) </a:t>
            </a:r>
            <a:r>
              <a:rPr lang="zh-CN" altLang="en-US" dirty="0"/>
              <a:t>如果</a:t>
            </a:r>
            <a:r>
              <a:rPr lang="zh-CN" altLang="en-US" dirty="0">
                <a:solidFill>
                  <a:srgbClr val="00B0F0"/>
                </a:solidFill>
              </a:rPr>
              <a:t>规定了输入数据必须遵循的规则</a:t>
            </a:r>
            <a:r>
              <a:rPr lang="zh-CN" altLang="en-US" dirty="0"/>
              <a:t>，则可以划分出</a:t>
            </a:r>
            <a:r>
              <a:rPr lang="zh-CN" altLang="en-US" dirty="0">
                <a:solidFill>
                  <a:srgbClr val="FF0000"/>
                </a:solidFill>
              </a:rPr>
              <a:t>一个</a:t>
            </a:r>
            <a:r>
              <a:rPr lang="zh-CN" altLang="en-US" dirty="0">
                <a:solidFill>
                  <a:srgbClr val="7030A0"/>
                </a:solidFill>
              </a:rPr>
              <a:t>有效的等价类</a:t>
            </a:r>
            <a:r>
              <a:rPr lang="zh-CN" altLang="en-US" dirty="0"/>
              <a:t>（符合规则）和</a:t>
            </a:r>
            <a:r>
              <a:rPr lang="zh-CN" altLang="en-US" dirty="0">
                <a:solidFill>
                  <a:srgbClr val="FF0000"/>
                </a:solidFill>
              </a:rPr>
              <a:t>若干个</a:t>
            </a:r>
            <a:r>
              <a:rPr lang="zh-CN" altLang="en-US" dirty="0">
                <a:solidFill>
                  <a:srgbClr val="7030A0"/>
                </a:solidFill>
              </a:rPr>
              <a:t>无效的等价类</a:t>
            </a:r>
            <a:r>
              <a:rPr lang="zh-CN" altLang="en-US" dirty="0"/>
              <a:t>（从不同的角度违反规则）</a:t>
            </a:r>
            <a:r>
              <a:rPr lang="zh-CN" altLang="en-US" dirty="0" smtClean="0"/>
              <a:t>。</a:t>
            </a:r>
            <a:endParaRPr lang="en-US" altLang="zh-CN" dirty="0" smtClean="0"/>
          </a:p>
          <a:p>
            <a:pPr>
              <a:lnSpc>
                <a:spcPct val="150000"/>
              </a:lnSpc>
            </a:pPr>
            <a:r>
              <a:rPr lang="zh-CN" altLang="en-US" dirty="0" smtClean="0">
                <a:latin typeface="楷体" panose="02010609060101010101" pitchFamily="49" charset="-122"/>
                <a:ea typeface="楷体" panose="02010609060101010101" pitchFamily="49" charset="-122"/>
              </a:rPr>
              <a:t>例如</a:t>
            </a:r>
            <a:r>
              <a:rPr lang="zh-CN" altLang="en-US" dirty="0">
                <a:latin typeface="楷体" panose="02010609060101010101" pitchFamily="49" charset="-122"/>
                <a:ea typeface="楷体" panose="02010609060101010101" pitchFamily="49" charset="-122"/>
              </a:rPr>
              <a:t>，在</a:t>
            </a:r>
            <a:r>
              <a:rPr lang="en-US" altLang="zh-CN" dirty="0">
                <a:latin typeface="楷体" panose="02010609060101010101" pitchFamily="49" charset="-122"/>
                <a:ea typeface="楷体" panose="02010609060101010101" pitchFamily="49" charset="-122"/>
              </a:rPr>
              <a:t>Pascal</a:t>
            </a:r>
            <a:r>
              <a:rPr lang="zh-CN" altLang="en-US" dirty="0">
                <a:latin typeface="楷体" panose="02010609060101010101" pitchFamily="49" charset="-122"/>
                <a:ea typeface="楷体" panose="02010609060101010101" pitchFamily="49" charset="-122"/>
              </a:rPr>
              <a:t>语言中对变量标识符规定为“以字母为开头的</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串”，那么其有效等价类是“以字母开头的串”，而“以非字母开头的串”为其中的一个无效等价类。</a:t>
            </a:r>
          </a:p>
          <a:p>
            <a:endParaRPr lang="zh-CN" altLang="en-US" dirty="0"/>
          </a:p>
        </p:txBody>
      </p:sp>
    </p:spTree>
    <p:extLst>
      <p:ext uri="{BB962C8B-B14F-4D97-AF65-F5344CB8AC3E}">
        <p14:creationId xmlns:p14="http://schemas.microsoft.com/office/powerpoint/2010/main" val="5447240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zh-CN" altLang="en-US" dirty="0"/>
              <a:t>（</a:t>
            </a:r>
            <a:r>
              <a:rPr lang="en-US" altLang="zh-CN" dirty="0"/>
              <a:t>6</a:t>
            </a:r>
            <a:r>
              <a:rPr lang="zh-CN" altLang="en-US" dirty="0"/>
              <a:t>） 如</a:t>
            </a:r>
            <a:r>
              <a:rPr lang="zh-CN" altLang="en-US" dirty="0">
                <a:solidFill>
                  <a:srgbClr val="00B0F0"/>
                </a:solidFill>
              </a:rPr>
              <a:t>已划分的等价类各元素</a:t>
            </a:r>
            <a:r>
              <a:rPr lang="zh-CN" altLang="en-US" dirty="0">
                <a:solidFill>
                  <a:srgbClr val="CC3399"/>
                </a:solidFill>
              </a:rPr>
              <a:t>在程序中的处理方式不同</a:t>
            </a:r>
            <a:r>
              <a:rPr lang="zh-CN" altLang="en-US" dirty="0"/>
              <a:t>，则应将此等价类进一步</a:t>
            </a:r>
            <a:r>
              <a:rPr lang="zh-CN" altLang="en-US" dirty="0">
                <a:solidFill>
                  <a:srgbClr val="00B050"/>
                </a:solidFill>
              </a:rPr>
              <a:t>划分成</a:t>
            </a:r>
            <a:r>
              <a:rPr lang="zh-CN" altLang="en-US" dirty="0">
                <a:solidFill>
                  <a:srgbClr val="FF0000"/>
                </a:solidFill>
              </a:rPr>
              <a:t>更小</a:t>
            </a:r>
            <a:r>
              <a:rPr lang="zh-CN" altLang="en-US" dirty="0">
                <a:solidFill>
                  <a:srgbClr val="00B050"/>
                </a:solidFill>
              </a:rPr>
              <a:t>的</a:t>
            </a:r>
            <a:r>
              <a:rPr lang="zh-CN" altLang="en-US" dirty="0" smtClean="0">
                <a:solidFill>
                  <a:srgbClr val="00B050"/>
                </a:solidFill>
              </a:rPr>
              <a:t>等价类</a:t>
            </a:r>
            <a:r>
              <a:rPr lang="zh-CN" altLang="en-US" dirty="0" smtClean="0"/>
              <a:t>。</a:t>
            </a:r>
            <a:endParaRPr lang="en-US" altLang="zh-CN" dirty="0" smtClean="0"/>
          </a:p>
          <a:p>
            <a:pPr>
              <a:lnSpc>
                <a:spcPct val="150000"/>
              </a:lnSpc>
            </a:pPr>
            <a:r>
              <a:rPr lang="zh-CN" altLang="en-US" dirty="0" smtClean="0">
                <a:latin typeface="楷体" panose="02010609060101010101" pitchFamily="49" charset="-122"/>
                <a:ea typeface="楷体" panose="02010609060101010101" pitchFamily="49" charset="-122"/>
              </a:rPr>
              <a:t>如</a:t>
            </a:r>
            <a:r>
              <a:rPr lang="zh-CN" altLang="en-US" dirty="0">
                <a:latin typeface="楷体" panose="02010609060101010101" pitchFamily="49" charset="-122"/>
                <a:ea typeface="楷体" panose="02010609060101010101" pitchFamily="49" charset="-122"/>
              </a:rPr>
              <a:t>最终用户与系统交互的提示。</a:t>
            </a:r>
          </a:p>
          <a:p>
            <a:endParaRPr lang="zh-CN" altLang="en-US" dirty="0"/>
          </a:p>
        </p:txBody>
      </p:sp>
    </p:spTree>
    <p:extLst>
      <p:ext uri="{BB962C8B-B14F-4D97-AF65-F5344CB8AC3E}">
        <p14:creationId xmlns:p14="http://schemas.microsoft.com/office/powerpoint/2010/main" val="26316372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smtClean="0"/>
              <a:t>设计</a:t>
            </a:r>
            <a:r>
              <a:rPr lang="zh-CN" altLang="en-US" sz="2000" dirty="0"/>
              <a:t>测试用例的步骤可以归结为以下</a:t>
            </a:r>
            <a:r>
              <a:rPr lang="en-US" altLang="zh-CN" sz="2000" dirty="0"/>
              <a:t>3</a:t>
            </a:r>
            <a:r>
              <a:rPr lang="zh-CN" altLang="en-US" sz="2000" dirty="0"/>
              <a:t>步。</a:t>
            </a:r>
          </a:p>
          <a:p>
            <a:pPr>
              <a:lnSpc>
                <a:spcPct val="150000"/>
              </a:lnSpc>
            </a:pPr>
            <a:r>
              <a:rPr lang="en-US" altLang="zh-CN" sz="2000" dirty="0"/>
              <a:t>(1) </a:t>
            </a:r>
            <a:r>
              <a:rPr lang="zh-CN" altLang="en-US" sz="2000" dirty="0"/>
              <a:t>对每个输入和外部条件进行等价类划分，画出</a:t>
            </a:r>
            <a:r>
              <a:rPr lang="zh-CN" altLang="en-US" sz="2000" dirty="0">
                <a:solidFill>
                  <a:srgbClr val="FF0000"/>
                </a:solidFill>
              </a:rPr>
              <a:t>等价类表</a:t>
            </a:r>
            <a:r>
              <a:rPr lang="zh-CN" altLang="en-US" sz="2000" dirty="0"/>
              <a:t>，并为每个等价类</a:t>
            </a:r>
            <a:r>
              <a:rPr lang="zh-CN" altLang="en-US" sz="2000" dirty="0">
                <a:solidFill>
                  <a:srgbClr val="FF0000"/>
                </a:solidFill>
              </a:rPr>
              <a:t>进行编号</a:t>
            </a:r>
            <a:r>
              <a:rPr lang="zh-CN" altLang="en-US" sz="2000" dirty="0"/>
              <a:t>。</a:t>
            </a:r>
          </a:p>
          <a:p>
            <a:pPr>
              <a:lnSpc>
                <a:spcPct val="150000"/>
              </a:lnSpc>
            </a:pPr>
            <a:r>
              <a:rPr lang="en-US" altLang="zh-CN" sz="2000" dirty="0"/>
              <a:t>(2) </a:t>
            </a:r>
            <a:r>
              <a:rPr lang="zh-CN" altLang="en-US" sz="2000" dirty="0"/>
              <a:t>设计一个测试用例，使其尽可能多地</a:t>
            </a:r>
            <a:r>
              <a:rPr lang="zh-CN" altLang="en-US" sz="2000" dirty="0">
                <a:solidFill>
                  <a:srgbClr val="FF0000"/>
                </a:solidFill>
              </a:rPr>
              <a:t>覆盖有效等价类</a:t>
            </a:r>
            <a:r>
              <a:rPr lang="zh-CN" altLang="en-US" sz="2000" dirty="0"/>
              <a:t>，重复这一步，直到所有的有效等价类被覆盖。</a:t>
            </a:r>
          </a:p>
          <a:p>
            <a:pPr>
              <a:lnSpc>
                <a:spcPct val="150000"/>
              </a:lnSpc>
            </a:pPr>
            <a:r>
              <a:rPr lang="en-US" altLang="zh-CN" sz="2000" dirty="0"/>
              <a:t>(3) </a:t>
            </a:r>
            <a:r>
              <a:rPr lang="zh-CN" altLang="en-US" sz="2000" dirty="0"/>
              <a:t>为每一个</a:t>
            </a:r>
            <a:r>
              <a:rPr lang="zh-CN" altLang="en-US" sz="2000" dirty="0">
                <a:solidFill>
                  <a:srgbClr val="FF0000"/>
                </a:solidFill>
              </a:rPr>
              <a:t>无效等价类</a:t>
            </a:r>
            <a:r>
              <a:rPr lang="zh-CN" altLang="en-US" sz="2000" dirty="0"/>
              <a:t>设计一个测试用例。</a:t>
            </a:r>
          </a:p>
          <a:p>
            <a:endParaRPr lang="zh-CN" altLang="en-US" sz="2000" dirty="0"/>
          </a:p>
        </p:txBody>
      </p:sp>
    </p:spTree>
    <p:extLst>
      <p:ext uri="{BB962C8B-B14F-4D97-AF65-F5344CB8AC3E}">
        <p14:creationId xmlns:p14="http://schemas.microsoft.com/office/powerpoint/2010/main" val="1221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举例</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zh-CN" altLang="en-US" dirty="0" smtClean="0"/>
              <a:t>     下面</a:t>
            </a:r>
            <a:r>
              <a:rPr lang="zh-CN" altLang="en-US" dirty="0"/>
              <a:t>以测试</a:t>
            </a:r>
            <a:r>
              <a:rPr lang="en-US" altLang="zh-CN" dirty="0" err="1"/>
              <a:t>NextDate</a:t>
            </a:r>
            <a:r>
              <a:rPr lang="zh-CN" altLang="en-US" dirty="0"/>
              <a:t>函数的具体实例为</a:t>
            </a:r>
            <a:r>
              <a:rPr lang="zh-CN" altLang="en-US" dirty="0" smtClean="0"/>
              <a:t>出发点，讲解</a:t>
            </a:r>
            <a:r>
              <a:rPr lang="zh-CN" altLang="en-US" dirty="0"/>
              <a:t>使用等价类划分法的细节。</a:t>
            </a:r>
            <a:r>
              <a:rPr lang="zh-CN" altLang="en-US" dirty="0" smtClean="0"/>
              <a:t>输入</a:t>
            </a:r>
            <a:r>
              <a:rPr lang="en-US" altLang="zh-CN" dirty="0" smtClean="0"/>
              <a:t>3</a:t>
            </a:r>
            <a:r>
              <a:rPr lang="zh-CN" altLang="en-US" dirty="0"/>
              <a:t>个变量</a:t>
            </a:r>
            <a:r>
              <a:rPr lang="en-US" altLang="zh-CN" dirty="0"/>
              <a:t>(</a:t>
            </a:r>
            <a:r>
              <a:rPr lang="zh-CN" altLang="en-US" dirty="0"/>
              <a:t>年、月、日</a:t>
            </a:r>
            <a:r>
              <a:rPr lang="en-US" altLang="zh-CN" dirty="0" smtClean="0"/>
              <a:t>)</a:t>
            </a:r>
            <a:r>
              <a:rPr lang="zh-CN" altLang="en-US" dirty="0" smtClean="0"/>
              <a:t>，函数</a:t>
            </a:r>
            <a:r>
              <a:rPr lang="zh-CN" altLang="en-US" dirty="0"/>
              <a:t>返回输人日期后面一天的</a:t>
            </a:r>
            <a:r>
              <a:rPr lang="zh-CN" altLang="en-US" dirty="0" smtClean="0"/>
              <a:t>日期：</a:t>
            </a:r>
            <a:r>
              <a:rPr lang="en-US" altLang="zh-CN" dirty="0" smtClean="0"/>
              <a:t>1</a:t>
            </a:r>
            <a:r>
              <a:rPr lang="en-US" altLang="zh-CN" dirty="0"/>
              <a:t>≤</a:t>
            </a:r>
            <a:r>
              <a:rPr lang="zh-CN" altLang="en-US" dirty="0"/>
              <a:t>月≤</a:t>
            </a:r>
            <a:r>
              <a:rPr lang="en-US" altLang="zh-CN" dirty="0" smtClean="0"/>
              <a:t>12</a:t>
            </a:r>
            <a:r>
              <a:rPr lang="zh-CN" altLang="en-US" dirty="0" smtClean="0"/>
              <a:t>，</a:t>
            </a:r>
            <a:r>
              <a:rPr lang="en-US" altLang="zh-CN" dirty="0" smtClean="0"/>
              <a:t>1</a:t>
            </a:r>
            <a:r>
              <a:rPr lang="en-US" altLang="zh-CN" dirty="0"/>
              <a:t>≤</a:t>
            </a:r>
            <a:r>
              <a:rPr lang="zh-CN" altLang="en-US" dirty="0"/>
              <a:t>日≤</a:t>
            </a:r>
            <a:r>
              <a:rPr lang="en-US" altLang="zh-CN" dirty="0" smtClean="0"/>
              <a:t>31</a:t>
            </a:r>
            <a:r>
              <a:rPr lang="zh-CN" altLang="en-US" dirty="0" smtClean="0"/>
              <a:t>，</a:t>
            </a:r>
            <a:r>
              <a:rPr lang="en-US" altLang="zh-CN" dirty="0" smtClean="0"/>
              <a:t>1812</a:t>
            </a:r>
            <a:r>
              <a:rPr lang="en-US" altLang="zh-CN" dirty="0"/>
              <a:t>≤</a:t>
            </a:r>
            <a:r>
              <a:rPr lang="zh-CN" altLang="en-US" dirty="0"/>
              <a:t>年≤</a:t>
            </a:r>
            <a:r>
              <a:rPr lang="en-US" altLang="zh-CN" dirty="0"/>
              <a:t>2012</a:t>
            </a:r>
            <a:r>
              <a:rPr lang="zh-CN" altLang="en-US" dirty="0"/>
              <a:t>。给出等价类划分表并设计测试用例。</a:t>
            </a:r>
          </a:p>
        </p:txBody>
      </p:sp>
    </p:spTree>
    <p:extLst>
      <p:ext uri="{BB962C8B-B14F-4D97-AF65-F5344CB8AC3E}">
        <p14:creationId xmlns:p14="http://schemas.microsoft.com/office/powerpoint/2010/main" val="413045503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304800" y="133350"/>
            <a:ext cx="8229600" cy="3661691"/>
          </a:xfrm>
        </p:spPr>
        <p:txBody>
          <a:bodyPr/>
          <a:lstStyle/>
          <a:p>
            <a:r>
              <a:rPr lang="en-US" altLang="zh-CN" dirty="0"/>
              <a:t>(1)</a:t>
            </a:r>
            <a:r>
              <a:rPr lang="zh-CN" altLang="en-US" dirty="0"/>
              <a:t>划分</a:t>
            </a:r>
            <a:r>
              <a:rPr lang="zh-CN" altLang="en-US" dirty="0" smtClean="0"/>
              <a:t>等价类，得到</a:t>
            </a:r>
            <a:r>
              <a:rPr lang="zh-CN" altLang="en-US" dirty="0"/>
              <a:t>等价类划分表</a:t>
            </a:r>
          </a:p>
        </p:txBody>
      </p:sp>
      <p:pic>
        <p:nvPicPr>
          <p:cNvPr id="5" name="图片 4"/>
          <p:cNvPicPr>
            <a:picLocks noChangeAspect="1"/>
          </p:cNvPicPr>
          <p:nvPr/>
        </p:nvPicPr>
        <p:blipFill rotWithShape="1">
          <a:blip r:embed="rId2"/>
          <a:srcRect r="2000"/>
          <a:stretch/>
        </p:blipFill>
        <p:spPr>
          <a:xfrm>
            <a:off x="1066800" y="757025"/>
            <a:ext cx="7467600" cy="4170972"/>
          </a:xfrm>
          <a:prstGeom prst="rect">
            <a:avLst/>
          </a:prstGeom>
        </p:spPr>
      </p:pic>
    </p:spTree>
    <p:extLst>
      <p:ext uri="{BB962C8B-B14F-4D97-AF65-F5344CB8AC3E}">
        <p14:creationId xmlns:p14="http://schemas.microsoft.com/office/powerpoint/2010/main" val="26173653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381000" y="296889"/>
            <a:ext cx="8229600" cy="609600"/>
          </a:xfrm>
        </p:spPr>
        <p:txBody>
          <a:bodyPr/>
          <a:lstStyle/>
          <a:p>
            <a:r>
              <a:rPr lang="en-US" altLang="zh-CN" dirty="0"/>
              <a:t>(2)</a:t>
            </a:r>
            <a:r>
              <a:rPr lang="zh-CN" altLang="en-US" dirty="0"/>
              <a:t>为</a:t>
            </a:r>
            <a:r>
              <a:rPr lang="zh-CN" altLang="en-US" dirty="0">
                <a:solidFill>
                  <a:srgbClr val="FF0000"/>
                </a:solidFill>
              </a:rPr>
              <a:t>有效</a:t>
            </a:r>
            <a:r>
              <a:rPr lang="zh-CN" altLang="en-US" dirty="0"/>
              <a:t>等价类设计测试用例</a:t>
            </a:r>
          </a:p>
        </p:txBody>
      </p:sp>
      <p:pic>
        <p:nvPicPr>
          <p:cNvPr id="5" name="图片 4"/>
          <p:cNvPicPr>
            <a:picLocks noChangeAspect="1"/>
          </p:cNvPicPr>
          <p:nvPr/>
        </p:nvPicPr>
        <p:blipFill>
          <a:blip r:embed="rId2"/>
          <a:stretch>
            <a:fillRect/>
          </a:stretch>
        </p:blipFill>
        <p:spPr>
          <a:xfrm>
            <a:off x="76200" y="1276350"/>
            <a:ext cx="8991600" cy="2765478"/>
          </a:xfrm>
          <a:prstGeom prst="rect">
            <a:avLst/>
          </a:prstGeom>
        </p:spPr>
      </p:pic>
    </p:spTree>
    <p:extLst>
      <p:ext uri="{BB962C8B-B14F-4D97-AF65-F5344CB8AC3E}">
        <p14:creationId xmlns:p14="http://schemas.microsoft.com/office/powerpoint/2010/main" val="30581069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228600" y="133351"/>
            <a:ext cx="8229600" cy="457200"/>
          </a:xfrm>
        </p:spPr>
        <p:txBody>
          <a:bodyPr/>
          <a:lstStyle/>
          <a:p>
            <a:r>
              <a:rPr lang="en-US" altLang="zh-CN" dirty="0"/>
              <a:t>(3)</a:t>
            </a:r>
            <a:r>
              <a:rPr lang="zh-CN" altLang="en-US" dirty="0"/>
              <a:t>为</a:t>
            </a:r>
            <a:r>
              <a:rPr lang="zh-CN" altLang="en-US" dirty="0">
                <a:solidFill>
                  <a:srgbClr val="FF0000"/>
                </a:solidFill>
              </a:rPr>
              <a:t>无效</a:t>
            </a:r>
            <a:r>
              <a:rPr lang="zh-CN" altLang="en-US" dirty="0"/>
              <a:t>的等价类设计</a:t>
            </a:r>
            <a:r>
              <a:rPr lang="zh-CN" altLang="en-US" dirty="0" smtClean="0"/>
              <a:t>测试用例</a:t>
            </a:r>
            <a:endParaRPr lang="en-US" altLang="zh-CN" dirty="0" smtClean="0"/>
          </a:p>
          <a:p>
            <a:endParaRPr lang="zh-CN" altLang="en-US" dirty="0"/>
          </a:p>
        </p:txBody>
      </p:sp>
      <p:pic>
        <p:nvPicPr>
          <p:cNvPr id="5" name="图片 4"/>
          <p:cNvPicPr>
            <a:picLocks noChangeAspect="1"/>
          </p:cNvPicPr>
          <p:nvPr/>
        </p:nvPicPr>
        <p:blipFill>
          <a:blip r:embed="rId2"/>
          <a:stretch>
            <a:fillRect/>
          </a:stretch>
        </p:blipFill>
        <p:spPr>
          <a:xfrm>
            <a:off x="680055" y="590551"/>
            <a:ext cx="7473345" cy="3239155"/>
          </a:xfrm>
          <a:prstGeom prst="rect">
            <a:avLst/>
          </a:prstGeom>
        </p:spPr>
      </p:pic>
      <p:pic>
        <p:nvPicPr>
          <p:cNvPr id="6" name="图片 5"/>
          <p:cNvPicPr>
            <a:picLocks noChangeAspect="1"/>
          </p:cNvPicPr>
          <p:nvPr/>
        </p:nvPicPr>
        <p:blipFill>
          <a:blip r:embed="rId3"/>
          <a:stretch>
            <a:fillRect/>
          </a:stretch>
        </p:blipFill>
        <p:spPr>
          <a:xfrm>
            <a:off x="704374" y="3823754"/>
            <a:ext cx="7449026" cy="805396"/>
          </a:xfrm>
          <a:prstGeom prst="rect">
            <a:avLst/>
          </a:prstGeom>
        </p:spPr>
      </p:pic>
    </p:spTree>
    <p:extLst>
      <p:ext uri="{BB962C8B-B14F-4D97-AF65-F5344CB8AC3E}">
        <p14:creationId xmlns:p14="http://schemas.microsoft.com/office/powerpoint/2010/main" val="622256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2700" dirty="0">
                <a:solidFill>
                  <a:schemeClr val="tx1"/>
                </a:solidFill>
              </a:rPr>
              <a:t>软件质量故事：</a:t>
            </a:r>
            <a:r>
              <a:rPr lang="en-US" altLang="zh-CN" sz="2700" dirty="0">
                <a:solidFill>
                  <a:schemeClr val="tx1"/>
                </a:solidFill>
              </a:rPr>
              <a:t>Ariane5</a:t>
            </a:r>
            <a:r>
              <a:rPr lang="zh-CN" altLang="en-US" sz="2700" dirty="0">
                <a:solidFill>
                  <a:schemeClr val="tx1"/>
                </a:solidFill>
              </a:rPr>
              <a:t>爆炸</a:t>
            </a:r>
          </a:p>
        </p:txBody>
      </p:sp>
      <p:sp>
        <p:nvSpPr>
          <p:cNvPr id="3" name="内容占位符 2"/>
          <p:cNvSpPr>
            <a:spLocks noGrp="1"/>
          </p:cNvSpPr>
          <p:nvPr>
            <p:ph idx="1"/>
          </p:nvPr>
        </p:nvSpPr>
        <p:spPr/>
        <p:txBody>
          <a:bodyPr>
            <a:normAutofit/>
          </a:bodyPr>
          <a:lstStyle/>
          <a:p>
            <a:pPr>
              <a:lnSpc>
                <a:spcPct val="150000"/>
              </a:lnSpc>
            </a:pPr>
            <a:r>
              <a:rPr lang="en-US" altLang="zh-CN" sz="2100" dirty="0">
                <a:solidFill>
                  <a:srgbClr val="0000FF"/>
                </a:solidFill>
              </a:rPr>
              <a:t>1996</a:t>
            </a:r>
            <a:r>
              <a:rPr lang="zh-CN" altLang="en-US" sz="2100" dirty="0">
                <a:solidFill>
                  <a:srgbClr val="0000FF"/>
                </a:solidFill>
              </a:rPr>
              <a:t>年欧洲航天局阿丽亚娜</a:t>
            </a:r>
            <a:r>
              <a:rPr lang="en-US" altLang="zh-CN" sz="2100" dirty="0">
                <a:solidFill>
                  <a:srgbClr val="0000FF"/>
                </a:solidFill>
              </a:rPr>
              <a:t>5</a:t>
            </a:r>
            <a:r>
              <a:rPr lang="zh-CN" altLang="en-US" sz="2100" dirty="0">
                <a:solidFill>
                  <a:srgbClr val="0000FF"/>
                </a:solidFill>
              </a:rPr>
              <a:t>型（</a:t>
            </a:r>
            <a:r>
              <a:rPr lang="en-US" altLang="zh-CN" sz="2100" dirty="0">
                <a:solidFill>
                  <a:srgbClr val="0000FF"/>
                </a:solidFill>
              </a:rPr>
              <a:t>Ariane5</a:t>
            </a:r>
            <a:r>
              <a:rPr lang="zh-CN" altLang="en-US" sz="2100" dirty="0">
                <a:solidFill>
                  <a:srgbClr val="0000FF"/>
                </a:solidFill>
              </a:rPr>
              <a:t>）火箭发射后</a:t>
            </a:r>
            <a:r>
              <a:rPr lang="en-US" altLang="zh-CN" sz="2100" dirty="0">
                <a:solidFill>
                  <a:srgbClr val="0000FF"/>
                </a:solidFill>
              </a:rPr>
              <a:t>40</a:t>
            </a:r>
            <a:r>
              <a:rPr lang="zh-CN" altLang="en-US" sz="2100" dirty="0">
                <a:solidFill>
                  <a:srgbClr val="0000FF"/>
                </a:solidFill>
              </a:rPr>
              <a:t>秒钟火箭爆炸，发射基地</a:t>
            </a:r>
            <a:r>
              <a:rPr lang="en-US" altLang="zh-CN" sz="2100" dirty="0">
                <a:solidFill>
                  <a:srgbClr val="0000FF"/>
                </a:solidFill>
              </a:rPr>
              <a:t>2</a:t>
            </a:r>
            <a:r>
              <a:rPr lang="zh-CN" altLang="en-US" sz="2100" dirty="0">
                <a:solidFill>
                  <a:srgbClr val="0000FF"/>
                </a:solidFill>
              </a:rPr>
              <a:t>名法国士兵当场死亡，耗资产</a:t>
            </a:r>
            <a:r>
              <a:rPr lang="en-US" altLang="zh-CN" sz="2100" dirty="0">
                <a:solidFill>
                  <a:srgbClr val="0000FF"/>
                </a:solidFill>
              </a:rPr>
              <a:t>10</a:t>
            </a:r>
            <a:r>
              <a:rPr lang="zh-CN" altLang="en-US" sz="2100" dirty="0">
                <a:solidFill>
                  <a:srgbClr val="0000FF"/>
                </a:solidFill>
              </a:rPr>
              <a:t>亿美元，历时</a:t>
            </a:r>
            <a:r>
              <a:rPr lang="en-US" altLang="zh-CN" sz="2100" dirty="0">
                <a:solidFill>
                  <a:srgbClr val="0000FF"/>
                </a:solidFill>
              </a:rPr>
              <a:t>9</a:t>
            </a:r>
            <a:r>
              <a:rPr lang="zh-CN" altLang="en-US" sz="2100" dirty="0">
                <a:solidFill>
                  <a:srgbClr val="0000FF"/>
                </a:solidFill>
              </a:rPr>
              <a:t>年的航天计划严重受挫，震惊了国际宇航界。</a:t>
            </a:r>
          </a:p>
          <a:p>
            <a:pPr>
              <a:lnSpc>
                <a:spcPct val="150000"/>
              </a:lnSpc>
            </a:pPr>
            <a:r>
              <a:rPr lang="zh-CN" altLang="en-US" sz="2100" dirty="0">
                <a:solidFill>
                  <a:srgbClr val="FF0000"/>
                </a:solidFill>
              </a:rPr>
              <a:t>调查分析报告指出，将一个</a:t>
            </a:r>
            <a:r>
              <a:rPr lang="en-US" altLang="zh-CN" sz="2100" dirty="0">
                <a:solidFill>
                  <a:srgbClr val="FF0000"/>
                </a:solidFill>
              </a:rPr>
              <a:t>64</a:t>
            </a:r>
            <a:r>
              <a:rPr lang="zh-CN" altLang="en-US" sz="2100" dirty="0">
                <a:solidFill>
                  <a:srgbClr val="FF0000"/>
                </a:solidFill>
              </a:rPr>
              <a:t>位浮点值转换为</a:t>
            </a:r>
            <a:r>
              <a:rPr lang="en-US" altLang="zh-CN" sz="2100" dirty="0">
                <a:solidFill>
                  <a:srgbClr val="FF0000"/>
                </a:solidFill>
              </a:rPr>
              <a:t>16</a:t>
            </a:r>
            <a:r>
              <a:rPr lang="zh-CN" altLang="en-US" sz="2100" dirty="0">
                <a:solidFill>
                  <a:srgbClr val="FF0000"/>
                </a:solidFill>
              </a:rPr>
              <a:t>位有符号整数值时，超出了</a:t>
            </a:r>
            <a:r>
              <a:rPr lang="en-US" altLang="zh-CN" sz="2100" dirty="0">
                <a:solidFill>
                  <a:srgbClr val="FF0000"/>
                </a:solidFill>
              </a:rPr>
              <a:t>16</a:t>
            </a:r>
            <a:r>
              <a:rPr lang="zh-CN" altLang="en-US" sz="2100" dirty="0">
                <a:solidFill>
                  <a:srgbClr val="FF0000"/>
                </a:solidFill>
              </a:rPr>
              <a:t>位整数的表示范围，而这个异常未得到正确解决。</a:t>
            </a: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5</a:t>
            </a:fld>
            <a:endParaRPr lang="zh-CN" altLang="en-US"/>
          </a:p>
        </p:txBody>
      </p:sp>
    </p:spTree>
    <p:extLst>
      <p:ext uri="{BB962C8B-B14F-4D97-AF65-F5344CB8AC3E}">
        <p14:creationId xmlns:p14="http://schemas.microsoft.com/office/powerpoint/2010/main" val="24659198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11.5.2  </a:t>
            </a:r>
            <a:r>
              <a:rPr lang="zh-CN" altLang="en-US" dirty="0"/>
              <a:t>边界值分析法</a:t>
            </a:r>
          </a:p>
          <a:p>
            <a:pPr indent="449263">
              <a:lnSpc>
                <a:spcPct val="150000"/>
              </a:lnSpc>
            </a:pPr>
            <a:r>
              <a:rPr lang="zh-CN" altLang="en-US" sz="2000" dirty="0"/>
              <a:t>人们从长期的测试工作经验中得知，</a:t>
            </a:r>
            <a:r>
              <a:rPr lang="zh-CN" altLang="en-US" sz="2000" dirty="0">
                <a:solidFill>
                  <a:srgbClr val="00B050"/>
                </a:solidFill>
              </a:rPr>
              <a:t>大量的错误</a:t>
            </a:r>
            <a:r>
              <a:rPr lang="zh-CN" altLang="en-US" sz="2000" dirty="0"/>
              <a:t>往往发生在输入和输出范围的</a:t>
            </a:r>
            <a:r>
              <a:rPr lang="zh-CN" altLang="en-US" sz="2000" dirty="0">
                <a:solidFill>
                  <a:srgbClr val="FF0000"/>
                </a:solidFill>
              </a:rPr>
              <a:t>边界上</a:t>
            </a:r>
            <a:r>
              <a:rPr lang="zh-CN" altLang="en-US" sz="2000" dirty="0"/>
              <a:t>，而不是范围的内部。因此，针对边界情况设计测试用例，能够更有效的发现错误。</a:t>
            </a:r>
          </a:p>
          <a:p>
            <a:pPr indent="449263">
              <a:lnSpc>
                <a:spcPct val="150000"/>
              </a:lnSpc>
            </a:pPr>
            <a:r>
              <a:rPr lang="zh-CN" altLang="en-US" sz="2000" dirty="0"/>
              <a:t>边界值分析法是一种补充等价类划分法的黑盒测试方法，它不是选择等价类中的任意元素，而是</a:t>
            </a:r>
            <a:r>
              <a:rPr lang="zh-CN" altLang="en-US" sz="2000" dirty="0">
                <a:solidFill>
                  <a:srgbClr val="FF0000"/>
                </a:solidFill>
              </a:rPr>
              <a:t>选择等价类边界的测试用例</a:t>
            </a:r>
            <a:r>
              <a:rPr lang="zh-CN" altLang="en-US" sz="2000" dirty="0"/>
              <a:t>。实践证明，这些测试用例往往</a:t>
            </a:r>
            <a:r>
              <a:rPr lang="zh-CN" altLang="en-US" sz="2000" dirty="0">
                <a:solidFill>
                  <a:srgbClr val="7030A0"/>
                </a:solidFill>
              </a:rPr>
              <a:t>能取得很好的测试效果</a:t>
            </a:r>
            <a:r>
              <a:rPr lang="zh-CN" altLang="en-US" sz="2000" dirty="0" smtClean="0"/>
              <a:t>。</a:t>
            </a:r>
            <a:endParaRPr lang="en-US" altLang="zh-CN" sz="2000" dirty="0" smtClean="0"/>
          </a:p>
        </p:txBody>
      </p:sp>
    </p:spTree>
    <p:extLst>
      <p:ext uri="{BB962C8B-B14F-4D97-AF65-F5344CB8AC3E}">
        <p14:creationId xmlns:p14="http://schemas.microsoft.com/office/powerpoint/2010/main" val="19206678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209550"/>
            <a:ext cx="8229600" cy="3661691"/>
          </a:xfrm>
        </p:spPr>
        <p:txBody>
          <a:bodyPr/>
          <a:lstStyle/>
          <a:p>
            <a:pPr marL="342900" indent="-342900">
              <a:lnSpc>
                <a:spcPct val="150000"/>
              </a:lnSpc>
              <a:buClr>
                <a:srgbClr val="0070C0"/>
              </a:buClr>
              <a:buFont typeface="Wingdings" panose="05000000000000000000" pitchFamily="2" charset="2"/>
              <a:buChar char="Ø"/>
            </a:pPr>
            <a:r>
              <a:rPr lang="zh-CN" altLang="en-US" dirty="0" smtClean="0">
                <a:latin typeface="+mn-ea"/>
              </a:rPr>
              <a:t>使用</a:t>
            </a:r>
            <a:r>
              <a:rPr lang="zh-CN" altLang="en-US" dirty="0">
                <a:latin typeface="+mn-ea"/>
              </a:rPr>
              <a:t>边界值分析方法设计测试用例，首先应确定边界情况。</a:t>
            </a:r>
            <a:r>
              <a:rPr lang="zh-CN" altLang="en-US" dirty="0">
                <a:solidFill>
                  <a:srgbClr val="FF3300"/>
                </a:solidFill>
                <a:effectLst>
                  <a:outerShdw blurRad="38100" dist="38100" dir="2700000" algn="tl">
                    <a:srgbClr val="000000"/>
                  </a:outerShdw>
                </a:effectLst>
                <a:latin typeface="+mn-ea"/>
              </a:rPr>
              <a:t>应当选取正好等于，刚刚大于，或刚刚小于边界的值做为测试数据</a:t>
            </a:r>
            <a:r>
              <a:rPr lang="zh-CN" altLang="en-US" dirty="0">
                <a:latin typeface="+mn-ea"/>
              </a:rPr>
              <a:t>，而不是选取等价类中的典型值或任意值做为测试数据。 </a:t>
            </a:r>
            <a:endParaRPr lang="en-US" altLang="zh-CN" dirty="0" smtClean="0">
              <a:latin typeface="+mn-ea"/>
            </a:endParaRPr>
          </a:p>
          <a:p>
            <a:pPr marL="342900" indent="-342900">
              <a:lnSpc>
                <a:spcPct val="150000"/>
              </a:lnSpc>
              <a:buClr>
                <a:srgbClr val="0070C0"/>
              </a:buClr>
              <a:buFont typeface="Wingdings" panose="05000000000000000000" pitchFamily="2" charset="2"/>
              <a:buChar char="Ø"/>
            </a:pPr>
            <a:r>
              <a:rPr lang="zh-CN" altLang="en-US" dirty="0"/>
              <a:t>通常情况下，软件测试所包含的边界条件有以下几种类型：数字、字符、位置、质量、大小、速度、方位、尺寸、空间等；对应的边界值应该在：最大</a:t>
            </a:r>
            <a:r>
              <a:rPr lang="en-US" altLang="zh-CN" dirty="0"/>
              <a:t>/</a:t>
            </a:r>
            <a:r>
              <a:rPr lang="zh-CN" altLang="en-US" dirty="0"/>
              <a:t>最小、首位</a:t>
            </a:r>
            <a:r>
              <a:rPr lang="en-US" altLang="zh-CN" dirty="0"/>
              <a:t>/</a:t>
            </a:r>
            <a:r>
              <a:rPr lang="zh-CN" altLang="en-US" dirty="0"/>
              <a:t>末位、上</a:t>
            </a:r>
            <a:r>
              <a:rPr lang="en-US" altLang="zh-CN" dirty="0"/>
              <a:t>/</a:t>
            </a:r>
            <a:r>
              <a:rPr lang="zh-CN" altLang="en-US" dirty="0"/>
              <a:t>下、最快</a:t>
            </a:r>
            <a:r>
              <a:rPr lang="en-US" altLang="zh-CN" dirty="0"/>
              <a:t>/</a:t>
            </a:r>
            <a:r>
              <a:rPr lang="zh-CN" altLang="en-US" dirty="0"/>
              <a:t>最慢、最高</a:t>
            </a:r>
            <a:r>
              <a:rPr lang="en-US" altLang="zh-CN" dirty="0"/>
              <a:t>/</a:t>
            </a:r>
            <a:r>
              <a:rPr lang="zh-CN" altLang="en-US" dirty="0"/>
              <a:t>最低、最短</a:t>
            </a:r>
            <a:r>
              <a:rPr lang="en-US" altLang="zh-CN" dirty="0"/>
              <a:t>/</a:t>
            </a:r>
            <a:r>
              <a:rPr lang="zh-CN" altLang="en-US" dirty="0"/>
              <a:t>最长、空</a:t>
            </a:r>
            <a:r>
              <a:rPr lang="en-US" altLang="zh-CN" dirty="0"/>
              <a:t>/</a:t>
            </a:r>
            <a:r>
              <a:rPr lang="zh-CN" altLang="en-US" dirty="0"/>
              <a:t>满等情况。</a:t>
            </a:r>
            <a:endParaRPr lang="en-US" altLang="zh-CN" dirty="0"/>
          </a:p>
          <a:p>
            <a:pPr>
              <a:lnSpc>
                <a:spcPct val="150000"/>
              </a:lnSpc>
            </a:pPr>
            <a:r>
              <a:rPr lang="zh-CN" altLang="en-US" dirty="0">
                <a:latin typeface="+mn-ea"/>
              </a:rPr>
              <a:t/>
            </a:r>
            <a:br>
              <a:rPr lang="zh-CN" altLang="en-US" dirty="0">
                <a:latin typeface="+mn-ea"/>
              </a:rPr>
            </a:br>
            <a:endParaRPr lang="zh-CN" altLang="en-US" dirty="0">
              <a:latin typeface="+mn-ea"/>
            </a:endParaRPr>
          </a:p>
          <a:p>
            <a:pPr>
              <a:lnSpc>
                <a:spcPct val="150000"/>
              </a:lnSpc>
            </a:pPr>
            <a:endParaRPr lang="zh-CN" altLang="en-US" dirty="0"/>
          </a:p>
          <a:p>
            <a:pPr>
              <a:lnSpc>
                <a:spcPct val="150000"/>
              </a:lnSpc>
            </a:pPr>
            <a:endParaRPr lang="zh-CN" altLang="en-US" dirty="0"/>
          </a:p>
        </p:txBody>
      </p:sp>
    </p:spTree>
    <p:extLst>
      <p:ext uri="{BB962C8B-B14F-4D97-AF65-F5344CB8AC3E}">
        <p14:creationId xmlns:p14="http://schemas.microsoft.com/office/powerpoint/2010/main" val="13368322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dirty="0" smtClean="0"/>
              <a:t>用</a:t>
            </a:r>
            <a:r>
              <a:rPr lang="zh-CN" altLang="en-US" dirty="0"/>
              <a:t>边界值分析法设计测试用例时应当遵守几条原则：</a:t>
            </a:r>
          </a:p>
          <a:p>
            <a:pPr marL="342900" indent="-342900">
              <a:lnSpc>
                <a:spcPct val="150000"/>
              </a:lnSpc>
              <a:buFont typeface="Wingdings" panose="05000000000000000000" pitchFamily="2" charset="2"/>
              <a:buChar char="Ø"/>
            </a:pPr>
            <a:r>
              <a:rPr lang="zh-CN" altLang="en-US" sz="2000" dirty="0" smtClean="0"/>
              <a:t>如果</a:t>
            </a:r>
            <a:r>
              <a:rPr lang="zh-CN" altLang="en-US" sz="2000" dirty="0"/>
              <a:t>输入条件规定了取值范围，应以该范围的边界内及</a:t>
            </a:r>
            <a:r>
              <a:rPr lang="zh-CN" altLang="en-US" sz="2000" dirty="0">
                <a:solidFill>
                  <a:srgbClr val="00B050"/>
                </a:solidFill>
              </a:rPr>
              <a:t>刚刚超</a:t>
            </a:r>
            <a:r>
              <a:rPr lang="zh-CN" altLang="en-US" sz="2000" dirty="0"/>
              <a:t>范围的边界外的值作为测试用例</a:t>
            </a:r>
            <a:r>
              <a:rPr lang="zh-CN" altLang="en-US" sz="2000" dirty="0" smtClean="0"/>
              <a:t>。</a:t>
            </a:r>
            <a:endParaRPr lang="en-US" altLang="zh-CN" sz="2000" dirty="0" smtClean="0"/>
          </a:p>
          <a:p>
            <a:pPr marL="1085832" lvl="1" indent="-342900">
              <a:lnSpc>
                <a:spcPct val="150000"/>
              </a:lnSpc>
              <a:buFont typeface="Arial" panose="020B0604020202020204" pitchFamily="34" charset="0"/>
              <a:buChar char="−"/>
            </a:pPr>
            <a:r>
              <a:rPr lang="zh-CN" altLang="en-US" sz="1600" dirty="0" smtClean="0"/>
              <a:t>如</a:t>
            </a:r>
            <a:r>
              <a:rPr lang="zh-CN" altLang="en-US" sz="1600" dirty="0"/>
              <a:t>以</a:t>
            </a:r>
            <a:r>
              <a:rPr lang="en-US" altLang="zh-CN" sz="1600" dirty="0"/>
              <a:t>a</a:t>
            </a:r>
            <a:r>
              <a:rPr lang="zh-CN" altLang="en-US" sz="1600" dirty="0"/>
              <a:t>和</a:t>
            </a:r>
            <a:r>
              <a:rPr lang="en-US" altLang="zh-CN" sz="1600" dirty="0"/>
              <a:t>b</a:t>
            </a:r>
            <a:r>
              <a:rPr lang="zh-CN" altLang="en-US" sz="1600" dirty="0"/>
              <a:t>作为输入条件，测试用例应当包括</a:t>
            </a:r>
            <a:r>
              <a:rPr lang="en-US" altLang="zh-CN" sz="1600" dirty="0"/>
              <a:t>a</a:t>
            </a:r>
            <a:r>
              <a:rPr lang="zh-CN" altLang="en-US" sz="1600" dirty="0"/>
              <a:t>和</a:t>
            </a:r>
            <a:r>
              <a:rPr lang="en-US" altLang="zh-CN" sz="1600" dirty="0"/>
              <a:t>b</a:t>
            </a:r>
            <a:r>
              <a:rPr lang="zh-CN" altLang="en-US" sz="1600" dirty="0"/>
              <a:t>，以及略大于</a:t>
            </a:r>
            <a:r>
              <a:rPr lang="en-US" altLang="zh-CN" sz="1600" dirty="0"/>
              <a:t>a</a:t>
            </a:r>
            <a:r>
              <a:rPr lang="zh-CN" altLang="en-US" sz="1600" dirty="0"/>
              <a:t>和略小于</a:t>
            </a:r>
            <a:r>
              <a:rPr lang="en-US" altLang="zh-CN" sz="1600" dirty="0"/>
              <a:t>b</a:t>
            </a:r>
            <a:r>
              <a:rPr lang="zh-CN" altLang="en-US" sz="1600" dirty="0"/>
              <a:t>的值；</a:t>
            </a:r>
          </a:p>
          <a:p>
            <a:pPr marL="342900" indent="-342900">
              <a:lnSpc>
                <a:spcPct val="150000"/>
              </a:lnSpc>
              <a:buFont typeface="Wingdings" panose="05000000000000000000" pitchFamily="2" charset="2"/>
              <a:buChar char="Ø"/>
            </a:pPr>
            <a:r>
              <a:rPr lang="zh-CN" altLang="en-US" sz="2000" dirty="0" smtClean="0"/>
              <a:t>若</a:t>
            </a:r>
            <a:r>
              <a:rPr lang="zh-CN" altLang="en-US" sz="2000" dirty="0"/>
              <a:t>规定了值的个数，应分别以最大、最小个数和稍小于最小和稍大于最大个数作为测试用例</a:t>
            </a:r>
            <a:r>
              <a:rPr lang="zh-CN" altLang="en-US" sz="2000" dirty="0" smtClean="0"/>
              <a:t>。</a:t>
            </a:r>
            <a:endParaRPr lang="en-US" altLang="zh-CN" sz="2000" dirty="0" smtClean="0"/>
          </a:p>
          <a:p>
            <a:pPr marL="1085832" lvl="1" indent="-342900">
              <a:lnSpc>
                <a:spcPct val="150000"/>
              </a:lnSpc>
              <a:buFont typeface="Arial" panose="020B0604020202020204" pitchFamily="34" charset="0"/>
              <a:buChar char="−"/>
            </a:pPr>
            <a:r>
              <a:rPr lang="zh-CN" altLang="en-US" sz="1600" dirty="0" smtClean="0"/>
              <a:t>例如</a:t>
            </a:r>
            <a:r>
              <a:rPr lang="zh-CN" altLang="en-US" sz="1600" dirty="0"/>
              <a:t>，一个输入文件有</a:t>
            </a:r>
            <a:r>
              <a:rPr lang="en-US" altLang="zh-CN" sz="1600" dirty="0"/>
              <a:t>1-300</a:t>
            </a:r>
            <a:r>
              <a:rPr lang="zh-CN" altLang="en-US" sz="1600" dirty="0"/>
              <a:t>个记录，设计测试用例时则可以分别设计有</a:t>
            </a:r>
            <a:r>
              <a:rPr lang="en-US" altLang="zh-CN" sz="1600" dirty="0"/>
              <a:t>1</a:t>
            </a:r>
            <a:r>
              <a:rPr lang="zh-CN" altLang="en-US" sz="1600" dirty="0"/>
              <a:t>个记录、</a:t>
            </a:r>
            <a:r>
              <a:rPr lang="en-US" altLang="zh-CN" sz="1600" dirty="0"/>
              <a:t>300</a:t>
            </a:r>
            <a:r>
              <a:rPr lang="zh-CN" altLang="en-US" sz="1600" dirty="0"/>
              <a:t>个记录以及</a:t>
            </a:r>
            <a:r>
              <a:rPr lang="en-US" altLang="zh-CN" sz="1600" dirty="0"/>
              <a:t>0</a:t>
            </a:r>
            <a:r>
              <a:rPr lang="zh-CN" altLang="en-US" sz="1600" dirty="0"/>
              <a:t>个记录和</a:t>
            </a:r>
            <a:r>
              <a:rPr lang="en-US" altLang="zh-CN" sz="1600" dirty="0"/>
              <a:t>301</a:t>
            </a:r>
            <a:r>
              <a:rPr lang="zh-CN" altLang="en-US" sz="1600" dirty="0"/>
              <a:t>个记录的输入文件</a:t>
            </a:r>
            <a:r>
              <a:rPr lang="zh-CN" altLang="en-US" sz="1600" dirty="0" smtClean="0"/>
              <a:t>；</a:t>
            </a:r>
            <a:endParaRPr lang="en-US" altLang="zh-CN" sz="1600" dirty="0" smtClean="0"/>
          </a:p>
          <a:p>
            <a:endParaRPr lang="zh-CN" altLang="en-US" dirty="0"/>
          </a:p>
        </p:txBody>
      </p:sp>
    </p:spTree>
    <p:extLst>
      <p:ext uri="{BB962C8B-B14F-4D97-AF65-F5344CB8AC3E}">
        <p14:creationId xmlns:p14="http://schemas.microsoft.com/office/powerpoint/2010/main" val="32806048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62064" y="666750"/>
            <a:ext cx="8229600" cy="3661691"/>
          </a:xfrm>
        </p:spPr>
        <p:txBody>
          <a:bodyPr/>
          <a:lstStyle/>
          <a:p>
            <a:pPr marL="342900" indent="-342900">
              <a:lnSpc>
                <a:spcPct val="150000"/>
              </a:lnSpc>
              <a:buFont typeface="Wingdings" panose="05000000000000000000" pitchFamily="2" charset="2"/>
              <a:buChar char="Ø"/>
            </a:pPr>
            <a:r>
              <a:rPr lang="zh-CN" altLang="en-US" dirty="0"/>
              <a:t>针对每个输出条件，也使用上面的两条原则；</a:t>
            </a:r>
          </a:p>
          <a:p>
            <a:pPr marL="342900" indent="-342900">
              <a:lnSpc>
                <a:spcPct val="150000"/>
              </a:lnSpc>
              <a:buFont typeface="Wingdings" panose="05000000000000000000" pitchFamily="2" charset="2"/>
              <a:buChar char="Ø"/>
            </a:pPr>
            <a:r>
              <a:rPr lang="zh-CN" altLang="en-US" dirty="0"/>
              <a:t>如果程序规格说明书中提到的输入或输出范围是有序的集合</a:t>
            </a:r>
            <a:r>
              <a:rPr lang="zh-CN" altLang="en-US" dirty="0" smtClean="0"/>
              <a:t>，</a:t>
            </a:r>
            <a:endParaRPr lang="en-US" altLang="zh-CN" dirty="0" smtClean="0"/>
          </a:p>
          <a:p>
            <a:pPr marL="1085832" lvl="1" indent="-342900">
              <a:lnSpc>
                <a:spcPct val="150000"/>
              </a:lnSpc>
              <a:buFont typeface="Arial" panose="020B0604020202020204" pitchFamily="34" charset="0"/>
              <a:buChar char="−"/>
            </a:pPr>
            <a:r>
              <a:rPr lang="zh-CN" altLang="en-US" dirty="0" smtClean="0"/>
              <a:t>如</a:t>
            </a:r>
            <a:r>
              <a:rPr lang="zh-CN" altLang="en-US" dirty="0"/>
              <a:t>顺序文件、表格等，应注意选取有序集的第一个和最后一个元素作为测试用例；</a:t>
            </a:r>
          </a:p>
          <a:p>
            <a:pPr marL="342900" indent="-342900">
              <a:lnSpc>
                <a:spcPct val="150000"/>
              </a:lnSpc>
              <a:buFont typeface="Wingdings" panose="05000000000000000000" pitchFamily="2" charset="2"/>
              <a:buChar char="Ø"/>
            </a:pPr>
            <a:r>
              <a:rPr lang="zh-CN" altLang="en-US" dirty="0"/>
              <a:t>分析规格说明，找出其他的可能边界条件。</a:t>
            </a:r>
          </a:p>
          <a:p>
            <a:endParaRPr lang="zh-CN" altLang="en-US" dirty="0"/>
          </a:p>
        </p:txBody>
      </p:sp>
    </p:spTree>
    <p:extLst>
      <p:ext uri="{BB962C8B-B14F-4D97-AF65-F5344CB8AC3E}">
        <p14:creationId xmlns:p14="http://schemas.microsoft.com/office/powerpoint/2010/main" val="3438875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381000" y="209551"/>
            <a:ext cx="8229600" cy="1752600"/>
          </a:xfrm>
        </p:spPr>
        <p:txBody>
          <a:bodyPr/>
          <a:lstStyle/>
          <a:p>
            <a:r>
              <a:rPr lang="zh-CN" altLang="en-US" dirty="0" smtClean="0"/>
              <a:t>通常，试</a:t>
            </a:r>
            <a:r>
              <a:rPr lang="zh-CN" altLang="en-US" dirty="0"/>
              <a:t>方案时总是</a:t>
            </a:r>
            <a:r>
              <a:rPr lang="zh-CN" altLang="en-US" dirty="0">
                <a:solidFill>
                  <a:srgbClr val="FF0000"/>
                </a:solidFill>
              </a:rPr>
              <a:t>联合</a:t>
            </a:r>
            <a:r>
              <a:rPr lang="zh-CN" altLang="en-US" dirty="0">
                <a:solidFill>
                  <a:srgbClr val="00B050"/>
                </a:solidFill>
              </a:rPr>
              <a:t>使用等价划分和边界值分析</a:t>
            </a:r>
            <a:r>
              <a:rPr lang="zh-CN" altLang="en-US" dirty="0"/>
              <a:t>两种技术。例如，为了测试</a:t>
            </a:r>
            <a:r>
              <a:rPr lang="en-US" altLang="zh-CN" dirty="0"/>
              <a:t>11.5.1</a:t>
            </a:r>
            <a:r>
              <a:rPr lang="zh-CN" altLang="en-US" dirty="0"/>
              <a:t>节的函数的程序，除了</a:t>
            </a:r>
            <a:r>
              <a:rPr lang="en-US" altLang="zh-CN" dirty="0"/>
              <a:t>11.5.2</a:t>
            </a:r>
            <a:r>
              <a:rPr lang="zh-CN" altLang="en-US" dirty="0"/>
              <a:t>节用等价类划分法设计出的测试方案外，还应该用</a:t>
            </a:r>
            <a:r>
              <a:rPr lang="zh-CN" altLang="en-US" dirty="0" smtClean="0"/>
              <a:t>边界值分析法补充</a:t>
            </a:r>
            <a:r>
              <a:rPr lang="zh-CN" altLang="en-US" dirty="0"/>
              <a:t>表</a:t>
            </a:r>
            <a:r>
              <a:rPr lang="en-US" altLang="zh-CN" dirty="0"/>
              <a:t>11-4</a:t>
            </a:r>
            <a:r>
              <a:rPr lang="zh-CN" altLang="en-US" dirty="0"/>
              <a:t>所示的测试方案。</a:t>
            </a:r>
          </a:p>
        </p:txBody>
      </p:sp>
      <p:pic>
        <p:nvPicPr>
          <p:cNvPr id="5" name="图片 4"/>
          <p:cNvPicPr>
            <a:picLocks noChangeAspect="1"/>
          </p:cNvPicPr>
          <p:nvPr/>
        </p:nvPicPr>
        <p:blipFill>
          <a:blip r:embed="rId2"/>
          <a:stretch>
            <a:fillRect/>
          </a:stretch>
        </p:blipFill>
        <p:spPr>
          <a:xfrm>
            <a:off x="461800" y="2190750"/>
            <a:ext cx="8152043" cy="2133600"/>
          </a:xfrm>
          <a:prstGeom prst="rect">
            <a:avLst/>
          </a:prstGeom>
        </p:spPr>
      </p:pic>
    </p:spTree>
    <p:extLst>
      <p:ext uri="{BB962C8B-B14F-4D97-AF65-F5344CB8AC3E}">
        <p14:creationId xmlns:p14="http://schemas.microsoft.com/office/powerpoint/2010/main" val="35120185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11.5.3  </a:t>
            </a:r>
            <a:r>
              <a:rPr lang="zh-CN" altLang="en-US" dirty="0"/>
              <a:t>错误推测法</a:t>
            </a:r>
          </a:p>
          <a:p>
            <a:pPr indent="538163"/>
            <a:r>
              <a:rPr lang="zh-CN" altLang="en-US" sz="2000" dirty="0"/>
              <a:t>错误推测法在很大程度上靠直觉和经验进行</a:t>
            </a:r>
            <a:r>
              <a:rPr lang="zh-CN" altLang="en-US" sz="2000" dirty="0" smtClean="0"/>
              <a:t>。</a:t>
            </a:r>
            <a:endParaRPr lang="en-US" altLang="zh-CN" sz="2000" dirty="0" smtClean="0"/>
          </a:p>
          <a:p>
            <a:pPr indent="538163"/>
            <a:r>
              <a:rPr lang="zh-CN" altLang="en-US" sz="2000" dirty="0" smtClean="0"/>
              <a:t>基本想法：列举</a:t>
            </a:r>
            <a:r>
              <a:rPr lang="zh-CN" altLang="en-US" sz="2000" dirty="0"/>
              <a:t>出程序中</a:t>
            </a:r>
            <a:r>
              <a:rPr lang="zh-CN" altLang="en-US" sz="2000" dirty="0">
                <a:solidFill>
                  <a:srgbClr val="FF0000"/>
                </a:solidFill>
              </a:rPr>
              <a:t>可能有的错误</a:t>
            </a:r>
            <a:r>
              <a:rPr lang="zh-CN" altLang="en-US" sz="2000" dirty="0"/>
              <a:t>和</a:t>
            </a:r>
            <a:r>
              <a:rPr lang="zh-CN" altLang="en-US" sz="2000" dirty="0">
                <a:solidFill>
                  <a:srgbClr val="FF0000"/>
                </a:solidFill>
              </a:rPr>
              <a:t>容易发生错误</a:t>
            </a:r>
            <a:r>
              <a:rPr lang="zh-CN" altLang="en-US" sz="2000" dirty="0"/>
              <a:t>的特殊情况，并且根据它们选择测试方案</a:t>
            </a:r>
            <a:r>
              <a:rPr lang="zh-CN" altLang="en-US" sz="2000" dirty="0" smtClean="0"/>
              <a:t>。</a:t>
            </a:r>
            <a:endParaRPr lang="en-US" altLang="zh-CN" sz="2000" dirty="0" smtClean="0"/>
          </a:p>
          <a:p>
            <a:pPr indent="538163"/>
            <a:r>
              <a:rPr lang="zh-CN" altLang="en-US" sz="2000" dirty="0" smtClean="0">
                <a:latin typeface="楷体" panose="02010609060101010101" pitchFamily="49" charset="-122"/>
                <a:ea typeface="楷体" panose="02010609060101010101" pitchFamily="49" charset="-122"/>
              </a:rPr>
              <a:t>例如</a:t>
            </a:r>
            <a:r>
              <a:rPr lang="zh-CN" altLang="en-US" sz="2000" dirty="0">
                <a:latin typeface="楷体" panose="02010609060101010101" pitchFamily="49" charset="-122"/>
                <a:ea typeface="楷体" panose="02010609060101010101" pitchFamily="49" charset="-122"/>
              </a:rPr>
              <a:t>，输入数据为零或输出数据为零往往容易发生错误；如果输入或输出的数目允许变化（如被检索的或生成的表的项数），则输入或输出的数目为</a:t>
            </a:r>
            <a:r>
              <a:rPr lang="en-US" altLang="zh-CN" sz="2000" dirty="0">
                <a:latin typeface="楷体" panose="02010609060101010101" pitchFamily="49" charset="-122"/>
                <a:ea typeface="楷体" panose="02010609060101010101" pitchFamily="49" charset="-122"/>
              </a:rPr>
              <a:t>0</a:t>
            </a:r>
            <a:r>
              <a:rPr lang="zh-CN" altLang="en-US" sz="2000" dirty="0">
                <a:latin typeface="楷体" panose="02010609060101010101" pitchFamily="49" charset="-122"/>
                <a:ea typeface="楷体" panose="02010609060101010101" pitchFamily="49" charset="-122"/>
              </a:rPr>
              <a:t>和</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的情况（如表为空或只有一项）是容易出错的情况</a:t>
            </a:r>
            <a:r>
              <a:rPr lang="zh-CN" altLang="en-US" sz="2000" dirty="0" smtClean="0">
                <a:latin typeface="楷体" panose="02010609060101010101" pitchFamily="49" charset="-122"/>
                <a:ea typeface="楷体" panose="02010609060101010101" pitchFamily="49" charset="-122"/>
              </a:rPr>
              <a:t>。</a:t>
            </a:r>
            <a:endParaRPr lang="en-US" altLang="zh-CN" sz="2000" dirty="0" smtClean="0">
              <a:latin typeface="楷体" panose="02010609060101010101" pitchFamily="49" charset="-122"/>
              <a:ea typeface="楷体" panose="02010609060101010101" pitchFamily="49" charset="-122"/>
            </a:endParaRPr>
          </a:p>
          <a:p>
            <a:pPr indent="538163"/>
            <a:r>
              <a:rPr lang="zh-CN" altLang="en-US" sz="2000" dirty="0" smtClean="0"/>
              <a:t>还</a:t>
            </a:r>
            <a:r>
              <a:rPr lang="zh-CN" altLang="en-US" sz="2000" dirty="0"/>
              <a:t>应该仔细分析程序规格说明书，注意找出其中遗漏或省略的部分，以便设计相应的测试方案，检测程序员对这些部分的处理是否正确。</a:t>
            </a:r>
          </a:p>
          <a:p>
            <a:endParaRPr lang="zh-CN" altLang="en-US" dirty="0"/>
          </a:p>
        </p:txBody>
      </p:sp>
    </p:spTree>
    <p:extLst>
      <p:ext uri="{BB962C8B-B14F-4D97-AF65-F5344CB8AC3E}">
        <p14:creationId xmlns:p14="http://schemas.microsoft.com/office/powerpoint/2010/main" val="25174244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11.5.4  </a:t>
            </a:r>
            <a:r>
              <a:rPr lang="zh-CN" altLang="en-US" dirty="0"/>
              <a:t>因果图法</a:t>
            </a:r>
          </a:p>
          <a:p>
            <a:pPr indent="538163"/>
            <a:r>
              <a:rPr lang="zh-CN" altLang="en-US" sz="2000" dirty="0"/>
              <a:t>因果</a:t>
            </a:r>
            <a:r>
              <a:rPr lang="zh-CN" altLang="en-US" sz="2000" dirty="0" smtClean="0"/>
              <a:t>图法：</a:t>
            </a:r>
            <a:r>
              <a:rPr lang="zh-CN" altLang="en-US" sz="2000" dirty="0" smtClean="0"/>
              <a:t>考虑</a:t>
            </a:r>
            <a:r>
              <a:rPr lang="zh-CN" altLang="en-US" sz="2000" dirty="0"/>
              <a:t>描述</a:t>
            </a:r>
            <a:r>
              <a:rPr lang="zh-CN" altLang="en-US" sz="2000" dirty="0">
                <a:solidFill>
                  <a:srgbClr val="00B050"/>
                </a:solidFill>
              </a:rPr>
              <a:t>多种条件的组合</a:t>
            </a:r>
            <a:r>
              <a:rPr lang="zh-CN" altLang="en-US" sz="2000" dirty="0" smtClean="0"/>
              <a:t>，相应</a:t>
            </a:r>
            <a:r>
              <a:rPr lang="zh-CN" altLang="en-US" sz="2000" dirty="0"/>
              <a:t>的</a:t>
            </a:r>
            <a:r>
              <a:rPr lang="zh-CN" altLang="en-US" sz="2000" dirty="0">
                <a:solidFill>
                  <a:srgbClr val="00B050"/>
                </a:solidFill>
              </a:rPr>
              <a:t>产生多个动作的形式</a:t>
            </a:r>
            <a:r>
              <a:rPr lang="zh-CN" altLang="en-US" sz="2000" dirty="0"/>
              <a:t>来考虑设计</a:t>
            </a:r>
            <a:r>
              <a:rPr lang="zh-CN" altLang="en-US" sz="2000" dirty="0" smtClean="0"/>
              <a:t>测试用例</a:t>
            </a:r>
            <a:r>
              <a:rPr lang="zh-CN" altLang="en-US" sz="2000" dirty="0" smtClean="0"/>
              <a:t>。</a:t>
            </a:r>
            <a:endParaRPr lang="en-US" altLang="zh-CN" sz="2000" dirty="0" smtClean="0"/>
          </a:p>
          <a:p>
            <a:pPr indent="538163"/>
            <a:r>
              <a:rPr lang="zh-CN" altLang="en-US" sz="2000" dirty="0" smtClean="0"/>
              <a:t>因果</a:t>
            </a:r>
            <a:r>
              <a:rPr lang="zh-CN" altLang="en-US" sz="2000" dirty="0"/>
              <a:t>图法是一种黑盒测试方法，它从</a:t>
            </a:r>
            <a:r>
              <a:rPr lang="zh-CN" altLang="en-US" sz="2000" dirty="0">
                <a:solidFill>
                  <a:srgbClr val="00B0F0"/>
                </a:solidFill>
              </a:rPr>
              <a:t>自然语言书写的程序规格说明书中</a:t>
            </a:r>
            <a:r>
              <a:rPr lang="zh-CN" altLang="en-US" sz="2000" dirty="0"/>
              <a:t>寻找因果关系，即输入条件与输出和程序状态的改变，</a:t>
            </a:r>
            <a:r>
              <a:rPr lang="zh-CN" altLang="en-US" sz="2000" dirty="0">
                <a:solidFill>
                  <a:srgbClr val="FF0000"/>
                </a:solidFill>
              </a:rPr>
              <a:t>通过因果图产生判定表</a:t>
            </a:r>
            <a:r>
              <a:rPr lang="zh-CN" altLang="en-US" sz="2000" dirty="0"/>
              <a:t>。它能够帮助人们按照一定的步骤高效的选择测试用例，同时还能指出程序规格说明书中存在的问题。</a:t>
            </a:r>
          </a:p>
          <a:p>
            <a:endParaRPr lang="zh-CN" altLang="en-US" dirty="0"/>
          </a:p>
        </p:txBody>
      </p:sp>
    </p:spTree>
    <p:extLst>
      <p:ext uri="{BB962C8B-B14F-4D97-AF65-F5344CB8AC3E}">
        <p14:creationId xmlns:p14="http://schemas.microsoft.com/office/powerpoint/2010/main" val="37809434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57200" y="1218180"/>
            <a:ext cx="8229600" cy="1353570"/>
          </a:xfrm>
        </p:spPr>
        <p:txBody>
          <a:bodyPr/>
          <a:lstStyle/>
          <a:p>
            <a:r>
              <a:rPr lang="zh-CN" altLang="en-US" sz="2000" dirty="0" smtClean="0"/>
              <a:t>       在</a:t>
            </a:r>
            <a:r>
              <a:rPr lang="zh-CN" altLang="en-US" sz="2000" dirty="0"/>
              <a:t>因果图中，用</a:t>
            </a:r>
            <a:r>
              <a:rPr lang="en-US" altLang="zh-CN" sz="2000" dirty="0"/>
              <a:t>C</a:t>
            </a:r>
            <a:r>
              <a:rPr lang="zh-CN" altLang="en-US" sz="2000" dirty="0"/>
              <a:t>表示原因，</a:t>
            </a:r>
            <a:r>
              <a:rPr lang="en-US" altLang="zh-CN" sz="2000" dirty="0"/>
              <a:t>E</a:t>
            </a:r>
            <a:r>
              <a:rPr lang="zh-CN" altLang="en-US" sz="2000" dirty="0"/>
              <a:t>表示结果，各节点表示状态，取值</a:t>
            </a:r>
            <a:r>
              <a:rPr lang="en-US" altLang="zh-CN" sz="2000" dirty="0"/>
              <a:t>0</a:t>
            </a:r>
            <a:r>
              <a:rPr lang="zh-CN" altLang="en-US" sz="2000" dirty="0"/>
              <a:t>表示某状态不出现，取值</a:t>
            </a:r>
            <a:r>
              <a:rPr lang="en-US" altLang="zh-CN" sz="2000" dirty="0"/>
              <a:t>1</a:t>
            </a:r>
            <a:r>
              <a:rPr lang="zh-CN" altLang="en-US" sz="2000" dirty="0"/>
              <a:t>表示某状态出现。因果图有四种关系符号，如</a:t>
            </a:r>
            <a:r>
              <a:rPr lang="zh-CN" altLang="en-US" sz="2000" dirty="0" smtClean="0"/>
              <a:t>图所</a:t>
            </a:r>
            <a:r>
              <a:rPr lang="zh-CN" altLang="en-US" sz="2000" dirty="0"/>
              <a:t>示。</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r="11298"/>
          <a:stretch>
            <a:fillRect/>
          </a:stretch>
        </p:blipFill>
        <p:spPr bwMode="auto">
          <a:xfrm>
            <a:off x="2286000" y="2508646"/>
            <a:ext cx="4054475" cy="173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5082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endParaRPr lang="zh-CN"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l="8679"/>
          <a:stretch>
            <a:fillRect/>
          </a:stretch>
        </p:blipFill>
        <p:spPr bwMode="auto">
          <a:xfrm>
            <a:off x="1676400" y="1641809"/>
            <a:ext cx="4802188" cy="246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p:cNvSpPr txBox="1"/>
          <p:nvPr/>
        </p:nvSpPr>
        <p:spPr>
          <a:xfrm>
            <a:off x="3581400" y="4290032"/>
            <a:ext cx="3505200" cy="369332"/>
          </a:xfrm>
          <a:prstGeom prst="rect">
            <a:avLst/>
          </a:prstGeom>
          <a:noFill/>
        </p:spPr>
        <p:txBody>
          <a:bodyPr wrap="square" rtlCol="0">
            <a:spAutoFit/>
          </a:bodyPr>
          <a:lstStyle/>
          <a:p>
            <a:r>
              <a:rPr lang="zh-CN" altLang="zh-CN" dirty="0">
                <a:solidFill>
                  <a:prstClr val="black"/>
                </a:solidFill>
              </a:rPr>
              <a:t>因果图约束</a:t>
            </a:r>
            <a:r>
              <a:rPr lang="zh-CN" altLang="zh-CN" dirty="0" smtClean="0">
                <a:solidFill>
                  <a:prstClr val="black"/>
                </a:solidFill>
              </a:rPr>
              <a:t>符号</a:t>
            </a:r>
            <a:endParaRPr lang="zh-CN" altLang="zh-CN" dirty="0">
              <a:solidFill>
                <a:prstClr val="black"/>
              </a:solidFill>
            </a:endParaRPr>
          </a:p>
        </p:txBody>
      </p:sp>
    </p:spTree>
    <p:extLst>
      <p:ext uri="{BB962C8B-B14F-4D97-AF65-F5344CB8AC3E}">
        <p14:creationId xmlns:p14="http://schemas.microsoft.com/office/powerpoint/2010/main" val="346571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fontAlgn="auto"/>
            <a:r>
              <a:rPr lang="zh-CN" altLang="zh-CN" dirty="0"/>
              <a:t>因果图法设计测试用例的步骤如下：</a:t>
            </a:r>
          </a:p>
          <a:p>
            <a:pPr marL="457200" lvl="0" indent="-457200" fontAlgn="auto">
              <a:buFont typeface="+mj-ea"/>
              <a:buAutoNum type="circleNumDbPlain"/>
            </a:pPr>
            <a:r>
              <a:rPr lang="zh-CN" altLang="zh-CN" sz="2000" dirty="0"/>
              <a:t>分析程序规格说明书的描述中，哪些是原因，哪些是结果，原因常常是输入条件或输入条件的等价类，而结果常常是输出条件；</a:t>
            </a:r>
          </a:p>
          <a:p>
            <a:pPr marL="457200" lvl="0" indent="-457200" fontAlgn="auto">
              <a:buFont typeface="+mj-ea"/>
              <a:buAutoNum type="circleNumDbPlain"/>
            </a:pPr>
            <a:r>
              <a:rPr lang="zh-CN" altLang="zh-CN" sz="2000" dirty="0"/>
              <a:t>分析程序规格说明书中描述的语义内容，并将其表示成连接各个原因与各个结果的因果图；</a:t>
            </a:r>
          </a:p>
          <a:p>
            <a:pPr marL="457200" lvl="0" indent="-457200" fontAlgn="auto">
              <a:buFont typeface="+mj-ea"/>
              <a:buAutoNum type="circleNumDbPlain"/>
            </a:pPr>
            <a:r>
              <a:rPr lang="zh-CN" altLang="zh-CN" sz="2000" dirty="0"/>
              <a:t>由于语法或环境的限制，有些原因和结果的组合情况是不可能出现的，为表明这些特定的情况，在因果图上使用若干特殊的符号标明约束条件；</a:t>
            </a:r>
          </a:p>
          <a:p>
            <a:pPr marL="457200" lvl="0" indent="-457200" fontAlgn="auto">
              <a:buFont typeface="+mj-ea"/>
              <a:buAutoNum type="circleNumDbPlain"/>
            </a:pPr>
            <a:r>
              <a:rPr lang="zh-CN" altLang="zh-CN" sz="2000" dirty="0"/>
              <a:t>把因果图转化为决策表；</a:t>
            </a:r>
          </a:p>
          <a:p>
            <a:pPr marL="457200" lvl="0" indent="-457200" fontAlgn="auto">
              <a:buFont typeface="+mj-ea"/>
              <a:buAutoNum type="circleNumDbPlain"/>
            </a:pPr>
            <a:r>
              <a:rPr lang="zh-CN" altLang="zh-CN" sz="2000" dirty="0"/>
              <a:t>为决策表中每一列表示的情况设计测试用例。</a:t>
            </a:r>
          </a:p>
          <a:p>
            <a:endParaRPr lang="zh-CN" altLang="en-US" dirty="0"/>
          </a:p>
        </p:txBody>
      </p:sp>
    </p:spTree>
    <p:extLst>
      <p:ext uri="{BB962C8B-B14F-4D97-AF65-F5344CB8AC3E}">
        <p14:creationId xmlns:p14="http://schemas.microsoft.com/office/powerpoint/2010/main" val="18923777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488144"/>
            <a:ext cx="7620000" cy="422672"/>
          </a:xfrm>
        </p:spPr>
        <p:txBody>
          <a:bodyPr/>
          <a:lstStyle/>
          <a:p>
            <a:r>
              <a:rPr lang="zh-CN" altLang="en-US" sz="2400" dirty="0">
                <a:solidFill>
                  <a:schemeClr val="tx1"/>
                </a:solidFill>
              </a:rPr>
              <a:t>软件质量故事</a:t>
            </a:r>
            <a:r>
              <a:rPr lang="zh-CN" altLang="en-US" sz="2400" dirty="0" smtClean="0">
                <a:solidFill>
                  <a:schemeClr val="tx1"/>
                </a:solidFill>
              </a:rPr>
              <a:t>：</a:t>
            </a:r>
            <a:r>
              <a:rPr lang="en-US" altLang="zh-CN" sz="2400" b="1" dirty="0">
                <a:solidFill>
                  <a:schemeClr val="tx1"/>
                </a:solidFill>
              </a:rPr>
              <a:t>2011 </a:t>
            </a:r>
            <a:r>
              <a:rPr lang="zh-CN" altLang="en-US" sz="2400" b="1" dirty="0">
                <a:solidFill>
                  <a:schemeClr val="tx1"/>
                </a:solidFill>
              </a:rPr>
              <a:t>年温州</a:t>
            </a:r>
            <a:r>
              <a:rPr lang="en-US" altLang="zh-CN" sz="2400" b="1" dirty="0">
                <a:solidFill>
                  <a:schemeClr val="tx1"/>
                </a:solidFill>
              </a:rPr>
              <a:t>7.23 </a:t>
            </a:r>
            <a:r>
              <a:rPr lang="zh-CN" altLang="en-US" sz="2400" b="1" dirty="0">
                <a:solidFill>
                  <a:schemeClr val="tx1"/>
                </a:solidFill>
              </a:rPr>
              <a:t>动车</a:t>
            </a:r>
            <a:r>
              <a:rPr lang="zh-CN" altLang="en-US" sz="2400" b="1" dirty="0" smtClean="0">
                <a:solidFill>
                  <a:schemeClr val="tx1"/>
                </a:solidFill>
              </a:rPr>
              <a:t>事故</a:t>
            </a:r>
            <a:endParaRPr lang="zh-CN" altLang="en-US" dirty="0"/>
          </a:p>
        </p:txBody>
      </p:sp>
      <p:sp>
        <p:nvSpPr>
          <p:cNvPr id="3" name="内容占位符 2"/>
          <p:cNvSpPr>
            <a:spLocks noGrp="1"/>
          </p:cNvSpPr>
          <p:nvPr>
            <p:ph idx="1"/>
          </p:nvPr>
        </p:nvSpPr>
        <p:spPr/>
        <p:txBody>
          <a:bodyPr/>
          <a:lstStyle/>
          <a:p>
            <a:r>
              <a:rPr lang="zh-CN" altLang="en-US" sz="2400" dirty="0"/>
              <a:t>　</a:t>
            </a:r>
            <a:r>
              <a:rPr lang="en-US" altLang="zh-CN" sz="2400" dirty="0" smtClean="0">
                <a:solidFill>
                  <a:srgbClr val="6600FF"/>
                </a:solidFill>
              </a:rPr>
              <a:t>2011</a:t>
            </a:r>
            <a:r>
              <a:rPr lang="zh-CN" altLang="en-US" sz="2400" dirty="0">
                <a:solidFill>
                  <a:srgbClr val="6600FF"/>
                </a:solidFill>
              </a:rPr>
              <a:t>年</a:t>
            </a:r>
            <a:r>
              <a:rPr lang="en-US" altLang="zh-CN" sz="2400" dirty="0">
                <a:solidFill>
                  <a:srgbClr val="6600FF"/>
                </a:solidFill>
              </a:rPr>
              <a:t>7</a:t>
            </a:r>
            <a:r>
              <a:rPr lang="zh-CN" altLang="en-US" sz="2400" dirty="0">
                <a:solidFill>
                  <a:srgbClr val="6600FF"/>
                </a:solidFill>
              </a:rPr>
              <a:t>月</a:t>
            </a:r>
            <a:r>
              <a:rPr lang="en-US" altLang="zh-CN" sz="2400" dirty="0">
                <a:solidFill>
                  <a:srgbClr val="6600FF"/>
                </a:solidFill>
              </a:rPr>
              <a:t>23</a:t>
            </a:r>
            <a:r>
              <a:rPr lang="zh-CN" altLang="en-US" sz="2400" dirty="0">
                <a:solidFill>
                  <a:srgbClr val="6600FF"/>
                </a:solidFill>
              </a:rPr>
              <a:t>日</a:t>
            </a:r>
            <a:r>
              <a:rPr lang="en-US" altLang="zh-CN" sz="2400" dirty="0">
                <a:solidFill>
                  <a:srgbClr val="6600FF"/>
                </a:solidFill>
              </a:rPr>
              <a:t>20</a:t>
            </a:r>
            <a:r>
              <a:rPr lang="zh-CN" altLang="en-US" sz="2400" dirty="0">
                <a:solidFill>
                  <a:srgbClr val="6600FF"/>
                </a:solidFill>
              </a:rPr>
              <a:t>时</a:t>
            </a:r>
            <a:r>
              <a:rPr lang="en-US" altLang="zh-CN" sz="2400" dirty="0">
                <a:solidFill>
                  <a:srgbClr val="6600FF"/>
                </a:solidFill>
              </a:rPr>
              <a:t>30</a:t>
            </a:r>
            <a:r>
              <a:rPr lang="zh-CN" altLang="en-US" sz="2400" dirty="0">
                <a:solidFill>
                  <a:srgbClr val="6600FF"/>
                </a:solidFill>
              </a:rPr>
              <a:t>分</a:t>
            </a:r>
            <a:r>
              <a:rPr lang="en-US" altLang="zh-CN" sz="2400" dirty="0">
                <a:solidFill>
                  <a:srgbClr val="6600FF"/>
                </a:solidFill>
              </a:rPr>
              <a:t>05</a:t>
            </a:r>
            <a:r>
              <a:rPr lang="zh-CN" altLang="en-US" sz="2400" dirty="0">
                <a:solidFill>
                  <a:srgbClr val="6600FF"/>
                </a:solidFill>
              </a:rPr>
              <a:t>秒，甬温线浙江省温州市境内，由北京南站开往福州站的</a:t>
            </a:r>
            <a:r>
              <a:rPr lang="en-US" altLang="zh-CN" sz="2400" dirty="0">
                <a:solidFill>
                  <a:srgbClr val="6600FF"/>
                </a:solidFill>
              </a:rPr>
              <a:t>D301</a:t>
            </a:r>
            <a:r>
              <a:rPr lang="zh-CN" altLang="en-US" sz="2400" dirty="0">
                <a:solidFill>
                  <a:srgbClr val="6600FF"/>
                </a:solidFill>
              </a:rPr>
              <a:t>次列车与杭州站开往福州南站的</a:t>
            </a:r>
            <a:r>
              <a:rPr lang="en-US" altLang="zh-CN" sz="2400" dirty="0">
                <a:solidFill>
                  <a:srgbClr val="6600FF"/>
                </a:solidFill>
              </a:rPr>
              <a:t>D3115</a:t>
            </a:r>
            <a:r>
              <a:rPr lang="zh-CN" altLang="en-US" sz="2400" dirty="0">
                <a:solidFill>
                  <a:srgbClr val="6600FF"/>
                </a:solidFill>
              </a:rPr>
              <a:t>次列车发生动车组列车追尾事故，造成</a:t>
            </a:r>
            <a:r>
              <a:rPr lang="en-US" altLang="zh-CN" sz="2400" dirty="0">
                <a:solidFill>
                  <a:srgbClr val="6600FF"/>
                </a:solidFill>
              </a:rPr>
              <a:t>40</a:t>
            </a:r>
            <a:r>
              <a:rPr lang="zh-CN" altLang="en-US" sz="2400" dirty="0">
                <a:solidFill>
                  <a:srgbClr val="6600FF"/>
                </a:solidFill>
              </a:rPr>
              <a:t>人死亡、</a:t>
            </a:r>
            <a:r>
              <a:rPr lang="en-US" altLang="zh-CN" sz="2400" dirty="0">
                <a:solidFill>
                  <a:srgbClr val="6600FF"/>
                </a:solidFill>
              </a:rPr>
              <a:t>172</a:t>
            </a:r>
            <a:r>
              <a:rPr lang="zh-CN" altLang="en-US" sz="2400" dirty="0">
                <a:solidFill>
                  <a:srgbClr val="6600FF"/>
                </a:solidFill>
              </a:rPr>
              <a:t>人受伤，中断行车</a:t>
            </a:r>
            <a:r>
              <a:rPr lang="en-US" altLang="zh-CN" sz="2400" dirty="0">
                <a:solidFill>
                  <a:srgbClr val="6600FF"/>
                </a:solidFill>
              </a:rPr>
              <a:t>32</a:t>
            </a:r>
            <a:r>
              <a:rPr lang="zh-CN" altLang="en-US" sz="2400" dirty="0">
                <a:solidFill>
                  <a:srgbClr val="6600FF"/>
                </a:solidFill>
              </a:rPr>
              <a:t>小时</a:t>
            </a:r>
            <a:r>
              <a:rPr lang="en-US" altLang="zh-CN" sz="2400" dirty="0">
                <a:solidFill>
                  <a:srgbClr val="6600FF"/>
                </a:solidFill>
              </a:rPr>
              <a:t>35</a:t>
            </a:r>
            <a:r>
              <a:rPr lang="zh-CN" altLang="en-US" sz="2400" dirty="0">
                <a:solidFill>
                  <a:srgbClr val="6600FF"/>
                </a:solidFill>
              </a:rPr>
              <a:t>分，直接经济损失</a:t>
            </a:r>
            <a:r>
              <a:rPr lang="en-US" altLang="zh-CN" sz="2400" dirty="0">
                <a:solidFill>
                  <a:srgbClr val="6600FF"/>
                </a:solidFill>
              </a:rPr>
              <a:t>19371.65</a:t>
            </a:r>
            <a:r>
              <a:rPr lang="zh-CN" altLang="en-US" sz="2400" dirty="0">
                <a:solidFill>
                  <a:srgbClr val="6600FF"/>
                </a:solidFill>
              </a:rPr>
              <a:t>万元。</a:t>
            </a:r>
          </a:p>
          <a:p>
            <a:r>
              <a:rPr lang="zh-CN" altLang="en-US" sz="2400" dirty="0"/>
              <a:t>　　</a:t>
            </a:r>
            <a:r>
              <a:rPr lang="zh-CN" altLang="en-US" sz="2400" dirty="0">
                <a:solidFill>
                  <a:srgbClr val="FF0000"/>
                </a:solidFill>
              </a:rPr>
              <a:t>上海铁路局局长安路生</a:t>
            </a:r>
            <a:r>
              <a:rPr lang="en-US" altLang="zh-CN" sz="2400" dirty="0">
                <a:solidFill>
                  <a:srgbClr val="FF0000"/>
                </a:solidFill>
              </a:rPr>
              <a:t>28</a:t>
            </a:r>
            <a:r>
              <a:rPr lang="zh-CN" altLang="en-US" sz="2400" dirty="0">
                <a:solidFill>
                  <a:srgbClr val="FF0000"/>
                </a:solidFill>
              </a:rPr>
              <a:t>日说，根据初步掌握的情况分析，“</a:t>
            </a:r>
            <a:r>
              <a:rPr lang="en-US" altLang="zh-CN" sz="2400" dirty="0">
                <a:solidFill>
                  <a:srgbClr val="FF0000"/>
                </a:solidFill>
              </a:rPr>
              <a:t>7·23”</a:t>
            </a:r>
            <a:r>
              <a:rPr lang="zh-CN" altLang="en-US" sz="2400" dirty="0">
                <a:solidFill>
                  <a:srgbClr val="FF0000"/>
                </a:solidFill>
              </a:rPr>
              <a:t>动车事故是由于温州南站信号设备在设计上存在严重缺陷，遭雷击发生故障后，导致本应显示为红灯的区间信号机错误显示为绿灯。</a:t>
            </a:r>
          </a:p>
          <a:p>
            <a:endParaRPr lang="zh-CN" altLang="en-US" dirty="0"/>
          </a:p>
        </p:txBody>
      </p:sp>
    </p:spTree>
    <p:extLst>
      <p:ext uri="{BB962C8B-B14F-4D97-AF65-F5344CB8AC3E}">
        <p14:creationId xmlns:p14="http://schemas.microsoft.com/office/powerpoint/2010/main" val="9450350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举例</a:t>
            </a:r>
            <a:endParaRPr lang="zh-CN" altLang="en-US" dirty="0"/>
          </a:p>
        </p:txBody>
      </p:sp>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p:txBody>
          <a:bodyPr/>
          <a:lstStyle/>
          <a:p>
            <a:pPr>
              <a:lnSpc>
                <a:spcPct val="150000"/>
              </a:lnSpc>
            </a:pPr>
            <a:r>
              <a:rPr lang="zh-CN" altLang="en-US" dirty="0" smtClean="0"/>
              <a:t>     有</a:t>
            </a:r>
            <a:r>
              <a:rPr lang="zh-CN" altLang="en-US" dirty="0"/>
              <a:t>一个处理单价为</a:t>
            </a:r>
            <a:r>
              <a:rPr lang="en-US" altLang="zh-CN" dirty="0"/>
              <a:t>1</a:t>
            </a:r>
            <a:r>
              <a:rPr lang="zh-CN" altLang="en-US" dirty="0"/>
              <a:t>元</a:t>
            </a:r>
            <a:r>
              <a:rPr lang="en-US" altLang="zh-CN" dirty="0"/>
              <a:t>5</a:t>
            </a:r>
            <a:r>
              <a:rPr lang="zh-CN" altLang="en-US" dirty="0"/>
              <a:t>角的盒装饮料的自动售货机软件。若投入</a:t>
            </a:r>
            <a:r>
              <a:rPr lang="en-US" altLang="zh-CN" dirty="0"/>
              <a:t>1</a:t>
            </a:r>
            <a:r>
              <a:rPr lang="zh-CN" altLang="en-US" dirty="0"/>
              <a:t>元</a:t>
            </a:r>
            <a:r>
              <a:rPr lang="en-US" altLang="zh-CN" dirty="0"/>
              <a:t>5</a:t>
            </a:r>
            <a:r>
              <a:rPr lang="zh-CN" altLang="en-US" dirty="0"/>
              <a:t>角硬币，按下“可乐”“雪碧”和“红茶”按钮</a:t>
            </a:r>
            <a:r>
              <a:rPr lang="en-US" altLang="zh-CN" dirty="0"/>
              <a:t>,</a:t>
            </a:r>
            <a:r>
              <a:rPr lang="zh-CN" altLang="en-US" dirty="0"/>
              <a:t>相应的饮料就送出来。若</a:t>
            </a:r>
            <a:r>
              <a:rPr lang="zh-CN" altLang="en-US" dirty="0" smtClean="0"/>
              <a:t>投入的</a:t>
            </a:r>
            <a:r>
              <a:rPr lang="zh-CN" altLang="en-US" dirty="0"/>
              <a:t>是</a:t>
            </a:r>
            <a:r>
              <a:rPr lang="en-US" altLang="zh-CN" dirty="0"/>
              <a:t>2</a:t>
            </a:r>
            <a:r>
              <a:rPr lang="zh-CN" altLang="en-US" dirty="0"/>
              <a:t>元硬币，则在送出饮料的同时退还</a:t>
            </a:r>
            <a:r>
              <a:rPr lang="en-US" altLang="zh-CN" dirty="0"/>
              <a:t>5</a:t>
            </a:r>
            <a:r>
              <a:rPr lang="zh-CN" altLang="en-US" dirty="0"/>
              <a:t>角硬币。</a:t>
            </a:r>
          </a:p>
        </p:txBody>
      </p:sp>
    </p:spTree>
    <p:extLst>
      <p:ext uri="{BB962C8B-B14F-4D97-AF65-F5344CB8AC3E}">
        <p14:creationId xmlns:p14="http://schemas.microsoft.com/office/powerpoint/2010/main" val="429360806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t>首先从软件规格说明中分析原因、结果以及中间状态。</a:t>
            </a:r>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914400" y="966091"/>
            <a:ext cx="7315200" cy="3898626"/>
          </a:xfrm>
          <a:prstGeom prst="rect">
            <a:avLst/>
          </a:prstGeom>
        </p:spPr>
      </p:pic>
    </p:spTree>
    <p:extLst>
      <p:ext uri="{BB962C8B-B14F-4D97-AF65-F5344CB8AC3E}">
        <p14:creationId xmlns:p14="http://schemas.microsoft.com/office/powerpoint/2010/main" val="39333007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1447800" y="493523"/>
            <a:ext cx="5638800" cy="4324100"/>
          </a:xfrm>
          <a:prstGeom prst="rect">
            <a:avLst/>
          </a:prstGeom>
        </p:spPr>
      </p:pic>
    </p:spTree>
    <p:extLst>
      <p:ext uri="{BB962C8B-B14F-4D97-AF65-F5344CB8AC3E}">
        <p14:creationId xmlns:p14="http://schemas.microsoft.com/office/powerpoint/2010/main" val="27639636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400" y="438150"/>
            <a:ext cx="7620000" cy="422672"/>
          </a:xfrm>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343400" y="1581150"/>
            <a:ext cx="4572000" cy="3661691"/>
          </a:xfrm>
        </p:spPr>
        <p:txBody>
          <a:bodyPr/>
          <a:lstStyle/>
          <a:p>
            <a:r>
              <a:rPr lang="en-US" altLang="zh-CN" dirty="0"/>
              <a:t>11.5.5</a:t>
            </a:r>
            <a:r>
              <a:rPr lang="zh-CN" altLang="en-US" dirty="0"/>
              <a:t>　决策表法</a:t>
            </a:r>
          </a:p>
          <a:p>
            <a:pPr>
              <a:lnSpc>
                <a:spcPct val="150000"/>
              </a:lnSpc>
            </a:pPr>
            <a:r>
              <a:rPr lang="zh-CN" altLang="en-US" sz="2000" dirty="0" smtClean="0"/>
              <a:t>决策表</a:t>
            </a:r>
            <a:r>
              <a:rPr lang="zh-CN" altLang="en-US" sz="2000" dirty="0"/>
              <a:t>（也称判定表）是分析和表达多逻辑条件下执行不同操作的情况的工具，可以把复杂逻辑关系和多种条件组合的情况表达的比较明确</a:t>
            </a:r>
            <a:r>
              <a:rPr lang="zh-CN" altLang="en-US" sz="2000" dirty="0" smtClean="0"/>
              <a:t>。</a:t>
            </a:r>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r="12587"/>
          <a:stretch>
            <a:fillRect/>
          </a:stretch>
        </p:blipFill>
        <p:spPr bwMode="auto">
          <a:xfrm>
            <a:off x="762000" y="1733550"/>
            <a:ext cx="2568575"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0092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fontAlgn="auto"/>
            <a:r>
              <a:rPr lang="en-US" altLang="zh-CN" dirty="0" smtClean="0"/>
              <a:t>        </a:t>
            </a:r>
            <a:r>
              <a:rPr lang="zh-CN" altLang="zh-CN" dirty="0" smtClean="0"/>
              <a:t>决策表</a:t>
            </a:r>
            <a:r>
              <a:rPr lang="zh-CN" altLang="zh-CN" dirty="0"/>
              <a:t>的建立应当根据软件规格说明书，分为以下几个步骤：</a:t>
            </a:r>
          </a:p>
          <a:p>
            <a:pPr marL="457200" lvl="0" indent="-457200" fontAlgn="auto">
              <a:buFont typeface="+mj-ea"/>
              <a:buAutoNum type="circleNumDbPlain"/>
            </a:pPr>
            <a:r>
              <a:rPr lang="zh-CN" altLang="zh-CN" sz="2000" dirty="0"/>
              <a:t>确定规则个数；</a:t>
            </a:r>
          </a:p>
          <a:p>
            <a:pPr marL="457200" lvl="0" indent="-457200" fontAlgn="auto">
              <a:buFont typeface="+mj-ea"/>
              <a:buAutoNum type="circleNumDbPlain"/>
            </a:pPr>
            <a:r>
              <a:rPr lang="zh-CN" altLang="zh-CN" sz="2000" dirty="0"/>
              <a:t>列出所有条件桩和动作桩；</a:t>
            </a:r>
          </a:p>
          <a:p>
            <a:pPr marL="457200" lvl="0" indent="-457200" fontAlgn="auto">
              <a:buFont typeface="+mj-ea"/>
              <a:buAutoNum type="circleNumDbPlain"/>
            </a:pPr>
            <a:r>
              <a:rPr lang="zh-CN" altLang="zh-CN" sz="2000" dirty="0"/>
              <a:t>填入条件项；</a:t>
            </a:r>
          </a:p>
          <a:p>
            <a:pPr marL="457200" lvl="0" indent="-457200" fontAlgn="auto">
              <a:buFont typeface="+mj-ea"/>
              <a:buAutoNum type="circleNumDbPlain"/>
            </a:pPr>
            <a:r>
              <a:rPr lang="zh-CN" altLang="zh-CN" sz="2000" dirty="0"/>
              <a:t>填入动作项，制定初始决策表；</a:t>
            </a:r>
          </a:p>
          <a:p>
            <a:pPr marL="457200" lvl="0" indent="-457200" fontAlgn="auto">
              <a:buFont typeface="+mj-ea"/>
              <a:buAutoNum type="circleNumDbPlain"/>
            </a:pPr>
            <a:r>
              <a:rPr lang="zh-CN" altLang="zh-CN" sz="2000" dirty="0"/>
              <a:t>简化，合并相似规则或者相同动作。</a:t>
            </a:r>
          </a:p>
          <a:p>
            <a:pPr fontAlgn="auto"/>
            <a:r>
              <a:rPr lang="en-US" altLang="zh-CN" dirty="0" smtClean="0"/>
              <a:t>       </a:t>
            </a:r>
            <a:r>
              <a:rPr lang="zh-CN" altLang="zh-CN" dirty="0" smtClean="0"/>
              <a:t>在</a:t>
            </a:r>
            <a:r>
              <a:rPr lang="zh-CN" altLang="zh-CN" dirty="0"/>
              <a:t>简化并得到最终决策表后，只要选择适当的输入，使决策表每一列的输入条件得到满足即可生成测试用例。</a:t>
            </a:r>
          </a:p>
          <a:p>
            <a:endParaRPr lang="zh-CN" altLang="en-US" dirty="0"/>
          </a:p>
        </p:txBody>
      </p:sp>
    </p:spTree>
    <p:extLst>
      <p:ext uri="{BB962C8B-B14F-4D97-AF65-F5344CB8AC3E}">
        <p14:creationId xmlns:p14="http://schemas.microsoft.com/office/powerpoint/2010/main" val="2069678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838200" y="438150"/>
            <a:ext cx="7239000" cy="4213438"/>
          </a:xfrm>
          <a:prstGeom prst="rect">
            <a:avLst/>
          </a:prstGeom>
        </p:spPr>
      </p:pic>
    </p:spTree>
    <p:extLst>
      <p:ext uri="{BB962C8B-B14F-4D97-AF65-F5344CB8AC3E}">
        <p14:creationId xmlns:p14="http://schemas.microsoft.com/office/powerpoint/2010/main" val="29507668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400" y="438150"/>
            <a:ext cx="7620000" cy="422672"/>
          </a:xfrm>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11.5.6  </a:t>
            </a:r>
            <a:r>
              <a:rPr lang="zh-CN" altLang="en-US" dirty="0"/>
              <a:t>场景法</a:t>
            </a:r>
          </a:p>
          <a:p>
            <a:r>
              <a:rPr lang="zh-CN" altLang="en-US" sz="1800" dirty="0"/>
              <a:t>事件</a:t>
            </a:r>
            <a:r>
              <a:rPr lang="zh-CN" altLang="en-US" sz="1800" dirty="0" smtClean="0"/>
              <a:t>流：在</a:t>
            </a:r>
            <a:r>
              <a:rPr lang="zh-CN" altLang="en-US" sz="1800" dirty="0" smtClean="0"/>
              <a:t>事件</a:t>
            </a:r>
            <a:r>
              <a:rPr lang="zh-CN" altLang="en-US" sz="1800" dirty="0"/>
              <a:t>触发来控制</a:t>
            </a:r>
            <a:r>
              <a:rPr lang="zh-CN" altLang="en-US" sz="1800" dirty="0" smtClean="0"/>
              <a:t>流程中，</a:t>
            </a:r>
            <a:r>
              <a:rPr lang="zh-CN" altLang="en-US" sz="1800" dirty="0"/>
              <a:t>事件触发时的情形变形成场景，而同一事件不同的触发顺序和处理结果就形成了事件流</a:t>
            </a:r>
            <a:r>
              <a:rPr lang="zh-CN" altLang="en-US" sz="1800" dirty="0" smtClean="0"/>
              <a:t>。应用</a:t>
            </a:r>
            <a:r>
              <a:rPr lang="zh-CN" altLang="en-US" sz="1800" dirty="0"/>
              <a:t>到软件测试中，可生动地描绘出事件触发时的情形，有利于测试者执行测试用例，同时测试用例也更容易得到理解和执行。</a:t>
            </a:r>
          </a:p>
          <a:p>
            <a:r>
              <a:rPr lang="zh-CN" altLang="en-US" sz="1800" dirty="0"/>
              <a:t>用例场景是通过描述流经用例的路径来确定的过程，这个流经过程要从用例开始到结束遍历其中所有的基本流和备选流。</a:t>
            </a:r>
          </a:p>
          <a:p>
            <a:pPr marL="285750" indent="-285750">
              <a:buFont typeface="Wingdings" panose="05000000000000000000" pitchFamily="2" charset="2"/>
              <a:buChar char="Ø"/>
            </a:pPr>
            <a:r>
              <a:rPr lang="zh-CN" altLang="en-US" sz="1800" dirty="0" smtClean="0"/>
              <a:t>基本</a:t>
            </a:r>
            <a:r>
              <a:rPr lang="zh-CN" altLang="en-US" sz="1800" dirty="0"/>
              <a:t>流：采用黑直线表示，是经过用例的最简单路径，表示无任何差错，程序从开始执行到结束；</a:t>
            </a:r>
          </a:p>
          <a:p>
            <a:pPr marL="285750" indent="-285750">
              <a:buFont typeface="Wingdings" panose="05000000000000000000" pitchFamily="2" charset="2"/>
              <a:buChar char="Ø"/>
            </a:pPr>
            <a:r>
              <a:rPr lang="zh-CN" altLang="en-US" sz="1800" dirty="0" smtClean="0"/>
              <a:t>备选</a:t>
            </a:r>
            <a:r>
              <a:rPr lang="zh-CN" altLang="en-US" sz="1800" dirty="0"/>
              <a:t>流：采用不同颜色表示，一个备选流可以从基本流开始，在某个特定条件下执行，然后重新加入基本流中，也可以起源于另一个备选流，或终止用例，不再加入到基本流中。</a:t>
            </a:r>
          </a:p>
          <a:p>
            <a:endParaRPr lang="zh-CN" altLang="en-US" sz="1800" dirty="0"/>
          </a:p>
        </p:txBody>
      </p:sp>
    </p:spTree>
    <p:extLst>
      <p:ext uri="{BB962C8B-B14F-4D97-AF65-F5344CB8AC3E}">
        <p14:creationId xmlns:p14="http://schemas.microsoft.com/office/powerpoint/2010/main" val="30535152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zh-CN" altLang="en-US" dirty="0"/>
              <a:t>应用场景法进行黑盒测试的步骤如下</a:t>
            </a:r>
            <a:r>
              <a:rPr lang="zh-CN" altLang="en-US" dirty="0" smtClean="0"/>
              <a:t>：</a:t>
            </a:r>
            <a:endParaRPr lang="en-US" altLang="zh-CN" dirty="0" smtClean="0"/>
          </a:p>
          <a:p>
            <a:endParaRPr lang="zh-CN" altLang="en-US" dirty="0"/>
          </a:p>
          <a:p>
            <a:pPr marL="457200" indent="-457200">
              <a:buFont typeface="+mj-ea"/>
              <a:buAutoNum type="circleNumDbPlain"/>
            </a:pPr>
            <a:r>
              <a:rPr lang="zh-CN" altLang="en-US" dirty="0" smtClean="0"/>
              <a:t>根据</a:t>
            </a:r>
            <a:r>
              <a:rPr lang="zh-CN" altLang="en-US" dirty="0"/>
              <a:t>规格说明，描述出程序的基本流和各个备选流；</a:t>
            </a:r>
          </a:p>
          <a:p>
            <a:pPr marL="457200" indent="-457200">
              <a:buFont typeface="+mj-ea"/>
              <a:buAutoNum type="circleNumDbPlain"/>
            </a:pPr>
            <a:r>
              <a:rPr lang="zh-CN" altLang="en-US" dirty="0" smtClean="0"/>
              <a:t>根据</a:t>
            </a:r>
            <a:r>
              <a:rPr lang="zh-CN" altLang="en-US" dirty="0"/>
              <a:t>基本流和各个备选流生成不同的场景；</a:t>
            </a:r>
          </a:p>
          <a:p>
            <a:pPr marL="457200" indent="-457200">
              <a:buFont typeface="+mj-ea"/>
              <a:buAutoNum type="circleNumDbPlain"/>
            </a:pPr>
            <a:r>
              <a:rPr lang="zh-CN" altLang="en-US" dirty="0" smtClean="0"/>
              <a:t>对</a:t>
            </a:r>
            <a:r>
              <a:rPr lang="zh-CN" altLang="en-US" dirty="0"/>
              <a:t>每一个场景生成相应的测试用例；</a:t>
            </a:r>
          </a:p>
          <a:p>
            <a:pPr marL="457200" indent="-457200">
              <a:buFont typeface="+mj-ea"/>
              <a:buAutoNum type="circleNumDbPlain"/>
            </a:pPr>
            <a:r>
              <a:rPr lang="zh-CN" altLang="en-US" dirty="0" smtClean="0"/>
              <a:t>对</a:t>
            </a:r>
            <a:r>
              <a:rPr lang="zh-CN" altLang="en-US" dirty="0"/>
              <a:t>生成的所有测试用例进行复审，去掉多余的测试用例，对每一个测试用例确定测试数据。</a:t>
            </a:r>
          </a:p>
          <a:p>
            <a:endParaRPr lang="zh-CN" altLang="en-US" dirty="0"/>
          </a:p>
        </p:txBody>
      </p:sp>
    </p:spTree>
    <p:extLst>
      <p:ext uri="{BB962C8B-B14F-4D97-AF65-F5344CB8AC3E}">
        <p14:creationId xmlns:p14="http://schemas.microsoft.com/office/powerpoint/2010/main" val="757068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1944846" y="209549"/>
            <a:ext cx="4913154" cy="4924254"/>
          </a:xfrm>
          <a:prstGeom prst="rect">
            <a:avLst/>
          </a:prstGeom>
        </p:spPr>
      </p:pic>
    </p:spTree>
    <p:extLst>
      <p:ext uri="{BB962C8B-B14F-4D97-AF65-F5344CB8AC3E}">
        <p14:creationId xmlns:p14="http://schemas.microsoft.com/office/powerpoint/2010/main" val="8623309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457200" y="1276350"/>
            <a:ext cx="8248706" cy="2895600"/>
          </a:xfrm>
          <a:prstGeom prst="rect">
            <a:avLst/>
          </a:prstGeom>
        </p:spPr>
      </p:pic>
    </p:spTree>
    <p:extLst>
      <p:ext uri="{BB962C8B-B14F-4D97-AF65-F5344CB8AC3E}">
        <p14:creationId xmlns:p14="http://schemas.microsoft.com/office/powerpoint/2010/main" val="5170160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2700" dirty="0">
                <a:solidFill>
                  <a:schemeClr val="tx1"/>
                </a:solidFill>
              </a:rPr>
              <a:t>软件质量故事：美</a:t>
            </a:r>
            <a:r>
              <a:rPr lang="en-US" altLang="zh-CN" sz="2700" dirty="0">
                <a:solidFill>
                  <a:schemeClr val="tx1"/>
                </a:solidFill>
              </a:rPr>
              <a:t>F-22</a:t>
            </a:r>
            <a:r>
              <a:rPr lang="zh-CN" altLang="en-US" sz="2700" dirty="0">
                <a:solidFill>
                  <a:schemeClr val="tx1"/>
                </a:solidFill>
              </a:rPr>
              <a:t>机群系统瘫痪</a:t>
            </a:r>
          </a:p>
        </p:txBody>
      </p:sp>
      <p:sp>
        <p:nvSpPr>
          <p:cNvPr id="3" name="内容占位符 2"/>
          <p:cNvSpPr>
            <a:spLocks noGrp="1"/>
          </p:cNvSpPr>
          <p:nvPr>
            <p:ph idx="1"/>
          </p:nvPr>
        </p:nvSpPr>
        <p:spPr/>
        <p:txBody>
          <a:bodyPr>
            <a:noAutofit/>
          </a:bodyPr>
          <a:lstStyle/>
          <a:p>
            <a:r>
              <a:rPr lang="en-US" altLang="zh-CN" sz="1800" dirty="0">
                <a:solidFill>
                  <a:srgbClr val="0000FF"/>
                </a:solidFill>
              </a:rPr>
              <a:t>2007</a:t>
            </a:r>
            <a:r>
              <a:rPr lang="zh-CN" altLang="en-US" sz="1800" b="0" dirty="0">
                <a:solidFill>
                  <a:srgbClr val="0000FF"/>
                </a:solidFill>
              </a:rPr>
              <a:t>，</a:t>
            </a:r>
            <a:r>
              <a:rPr lang="en-US" altLang="zh-CN" sz="1800" dirty="0">
                <a:solidFill>
                  <a:srgbClr val="0000FF"/>
                </a:solidFill>
              </a:rPr>
              <a:t>12</a:t>
            </a:r>
            <a:r>
              <a:rPr lang="zh-CN" altLang="en-US" sz="1800" b="0" dirty="0">
                <a:solidFill>
                  <a:srgbClr val="0000FF"/>
                </a:solidFill>
              </a:rPr>
              <a:t>架</a:t>
            </a:r>
            <a:r>
              <a:rPr lang="zh-CN" altLang="en-US" sz="1800" dirty="0">
                <a:solidFill>
                  <a:srgbClr val="0000FF"/>
                </a:solidFill>
              </a:rPr>
              <a:t>“</a:t>
            </a:r>
            <a:r>
              <a:rPr lang="zh-CN" altLang="en-US" sz="1800" b="0" dirty="0">
                <a:solidFill>
                  <a:srgbClr val="0000FF"/>
                </a:solidFill>
              </a:rPr>
              <a:t>猛禽</a:t>
            </a:r>
            <a:r>
              <a:rPr lang="zh-CN" altLang="en-US" sz="1800" dirty="0">
                <a:solidFill>
                  <a:srgbClr val="0000FF"/>
                </a:solidFill>
              </a:rPr>
              <a:t>”</a:t>
            </a:r>
            <a:r>
              <a:rPr lang="zh-CN" altLang="en-US" sz="1800" b="0" dirty="0">
                <a:solidFill>
                  <a:srgbClr val="0000FF"/>
                </a:solidFill>
              </a:rPr>
              <a:t>执行从夏威夷飞往日本的任务中，当途经</a:t>
            </a:r>
            <a:r>
              <a:rPr lang="zh-CN" altLang="en-US" sz="1800" b="0" dirty="0" smtClean="0">
                <a:solidFill>
                  <a:srgbClr val="0000FF"/>
                </a:solidFill>
              </a:rPr>
              <a:t>国际日期变更线</a:t>
            </a:r>
            <a:r>
              <a:rPr lang="zh-CN" altLang="en-US" sz="1800" b="0" dirty="0">
                <a:solidFill>
                  <a:srgbClr val="0000FF"/>
                </a:solidFill>
              </a:rPr>
              <a:t>时，飞机上的全球定位系统纷纷失灵，多个</a:t>
            </a:r>
            <a:r>
              <a:rPr lang="zh-CN" altLang="en-US" sz="1800" b="0" dirty="0" smtClean="0">
                <a:solidFill>
                  <a:srgbClr val="0000FF"/>
                </a:solidFill>
              </a:rPr>
              <a:t>电脑系统发生</a:t>
            </a:r>
            <a:r>
              <a:rPr lang="zh-CN" altLang="en-US" sz="1800" b="0" dirty="0">
                <a:solidFill>
                  <a:srgbClr val="0000FF"/>
                </a:solidFill>
              </a:rPr>
              <a:t>崩溃，多次重启均告失败。飞行员们再也无法正确辨识</a:t>
            </a:r>
            <a:r>
              <a:rPr lang="zh-CN" altLang="en-US" sz="1800" b="0" dirty="0" smtClean="0">
                <a:solidFill>
                  <a:srgbClr val="0000FF"/>
                </a:solidFill>
              </a:rPr>
              <a:t>战机的</a:t>
            </a:r>
            <a:r>
              <a:rPr lang="zh-CN" altLang="en-US" sz="1800" b="0" dirty="0">
                <a:solidFill>
                  <a:srgbClr val="0000FF"/>
                </a:solidFill>
              </a:rPr>
              <a:t>位置、飞行高度和速度，不得不掉头返航，幸运的是，当天</a:t>
            </a:r>
            <a:r>
              <a:rPr lang="zh-CN" altLang="en-US" sz="1800" b="0" dirty="0" smtClean="0">
                <a:solidFill>
                  <a:srgbClr val="0000FF"/>
                </a:solidFill>
              </a:rPr>
              <a:t>天气</a:t>
            </a:r>
            <a:r>
              <a:rPr lang="zh-CN" altLang="en-US" sz="1800" b="0" dirty="0">
                <a:solidFill>
                  <a:srgbClr val="0000FF"/>
                </a:solidFill>
              </a:rPr>
              <a:t>非常好，能见度没有问题；给</a:t>
            </a:r>
            <a:r>
              <a:rPr lang="zh-CN" altLang="en-US" sz="1800" dirty="0">
                <a:solidFill>
                  <a:srgbClr val="0000FF"/>
                </a:solidFill>
              </a:rPr>
              <a:t>“</a:t>
            </a:r>
            <a:r>
              <a:rPr lang="zh-CN" altLang="en-US" sz="1800" b="0" dirty="0">
                <a:solidFill>
                  <a:srgbClr val="0000FF"/>
                </a:solidFill>
              </a:rPr>
              <a:t>猛禽</a:t>
            </a:r>
            <a:r>
              <a:rPr lang="zh-CN" altLang="en-US" sz="1800" dirty="0">
                <a:solidFill>
                  <a:srgbClr val="0000FF"/>
                </a:solidFill>
              </a:rPr>
              <a:t>”</a:t>
            </a:r>
            <a:r>
              <a:rPr lang="zh-CN" altLang="en-US" sz="1800" b="0" dirty="0">
                <a:solidFill>
                  <a:srgbClr val="0000FF"/>
                </a:solidFill>
              </a:rPr>
              <a:t>加油的</a:t>
            </a:r>
            <a:r>
              <a:rPr lang="en-US" altLang="zh-CN" sz="1800" dirty="0">
                <a:solidFill>
                  <a:srgbClr val="0000FF"/>
                </a:solidFill>
              </a:rPr>
              <a:t>KC-135</a:t>
            </a:r>
            <a:r>
              <a:rPr lang="zh-CN" altLang="en-US" sz="1800" b="0" dirty="0">
                <a:solidFill>
                  <a:srgbClr val="0000FF"/>
                </a:solidFill>
              </a:rPr>
              <a:t>型加油机</a:t>
            </a:r>
            <a:r>
              <a:rPr lang="zh-CN" altLang="en-US" sz="1800" b="0" dirty="0" smtClean="0">
                <a:solidFill>
                  <a:srgbClr val="0000FF"/>
                </a:solidFill>
              </a:rPr>
              <a:t>也可以</a:t>
            </a:r>
            <a:r>
              <a:rPr lang="zh-CN" altLang="en-US" sz="1800" b="0" dirty="0">
                <a:solidFill>
                  <a:srgbClr val="0000FF"/>
                </a:solidFill>
              </a:rPr>
              <a:t>引导它们安全降落，顺利返回夏威夷的希卡姆空军基地</a:t>
            </a:r>
            <a:r>
              <a:rPr lang="zh-CN" altLang="en-US" sz="1800" b="0" dirty="0"/>
              <a:t>。</a:t>
            </a:r>
          </a:p>
          <a:p>
            <a:r>
              <a:rPr lang="zh-CN" altLang="en-US" sz="1800" dirty="0" smtClean="0">
                <a:solidFill>
                  <a:srgbClr val="FF0000"/>
                </a:solidFill>
              </a:rPr>
              <a:t>“猛禽”</a:t>
            </a:r>
            <a:r>
              <a:rPr lang="zh-CN" altLang="en-US" sz="1800" dirty="0">
                <a:solidFill>
                  <a:srgbClr val="FF0000"/>
                </a:solidFill>
              </a:rPr>
              <a:t>一到希卡姆机场，不出几个小时，问题就真相大白：</a:t>
            </a:r>
            <a:r>
              <a:rPr lang="zh-CN" altLang="en-US" sz="1800" dirty="0" smtClean="0">
                <a:solidFill>
                  <a:srgbClr val="FF0000"/>
                </a:solidFill>
              </a:rPr>
              <a:t>有人在</a:t>
            </a:r>
            <a:r>
              <a:rPr lang="zh-CN" altLang="en-US" sz="1800" dirty="0">
                <a:solidFill>
                  <a:srgbClr val="FF0000"/>
                </a:solidFill>
              </a:rPr>
              <a:t>电脑系统编码中犯了一个错误，引发了一系列问题。如果在</a:t>
            </a:r>
            <a:r>
              <a:rPr lang="zh-CN" altLang="en-US" sz="1800" dirty="0" smtClean="0">
                <a:solidFill>
                  <a:srgbClr val="FF0000"/>
                </a:solidFill>
              </a:rPr>
              <a:t>实战</a:t>
            </a:r>
            <a:r>
              <a:rPr lang="zh-CN" altLang="en-US" sz="1800" dirty="0">
                <a:solidFill>
                  <a:srgbClr val="FF0000"/>
                </a:solidFill>
              </a:rPr>
              <a:t>中发生这一问题，他们可能会被击落。并且这个小小的软件</a:t>
            </a:r>
            <a:r>
              <a:rPr lang="zh-CN" altLang="en-US" sz="1800" dirty="0" smtClean="0">
                <a:solidFill>
                  <a:srgbClr val="FF0000"/>
                </a:solidFill>
              </a:rPr>
              <a:t>错误</a:t>
            </a:r>
            <a:r>
              <a:rPr lang="zh-CN" altLang="en-US" sz="1800" dirty="0">
                <a:solidFill>
                  <a:srgbClr val="FF0000"/>
                </a:solidFill>
              </a:rPr>
              <a:t>，将可能成为扭转整个战局的关键点。</a:t>
            </a:r>
          </a:p>
          <a:p>
            <a:r>
              <a:rPr lang="zh-CN" altLang="en-US" sz="1800" b="0" dirty="0" smtClean="0">
                <a:solidFill>
                  <a:srgbClr val="008000"/>
                </a:solidFill>
              </a:rPr>
              <a:t>虽然</a:t>
            </a:r>
            <a:r>
              <a:rPr lang="zh-CN" altLang="en-US" sz="1800" b="0" dirty="0">
                <a:solidFill>
                  <a:srgbClr val="008000"/>
                </a:solidFill>
              </a:rPr>
              <a:t>在不到</a:t>
            </a:r>
            <a:r>
              <a:rPr lang="en-US" altLang="zh-CN" sz="1800" dirty="0">
                <a:solidFill>
                  <a:srgbClr val="008000"/>
                </a:solidFill>
              </a:rPr>
              <a:t>48</a:t>
            </a:r>
            <a:r>
              <a:rPr lang="zh-CN" altLang="en-US" sz="1800" b="0" dirty="0">
                <a:solidFill>
                  <a:srgbClr val="008000"/>
                </a:solidFill>
              </a:rPr>
              <a:t>小时，颜面大失的</a:t>
            </a:r>
            <a:r>
              <a:rPr lang="zh-CN" altLang="en-US" sz="1800" dirty="0">
                <a:solidFill>
                  <a:srgbClr val="008000"/>
                </a:solidFill>
              </a:rPr>
              <a:t>“</a:t>
            </a:r>
            <a:r>
              <a:rPr lang="zh-CN" altLang="en-US" sz="1800" b="0" dirty="0">
                <a:solidFill>
                  <a:srgbClr val="008000"/>
                </a:solidFill>
              </a:rPr>
              <a:t>猛禽</a:t>
            </a:r>
            <a:r>
              <a:rPr lang="zh-CN" altLang="en-US" sz="1800" dirty="0">
                <a:solidFill>
                  <a:srgbClr val="008000"/>
                </a:solidFill>
              </a:rPr>
              <a:t>”</a:t>
            </a:r>
            <a:r>
              <a:rPr lang="zh-CN" altLang="en-US" sz="1800" b="0" dirty="0">
                <a:solidFill>
                  <a:srgbClr val="008000"/>
                </a:solidFill>
              </a:rPr>
              <a:t>的承建商</a:t>
            </a:r>
            <a:r>
              <a:rPr lang="en-US" altLang="zh-CN" sz="1800" dirty="0">
                <a:solidFill>
                  <a:srgbClr val="008000"/>
                </a:solidFill>
              </a:rPr>
              <a:t>——</a:t>
            </a:r>
            <a:r>
              <a:rPr lang="zh-CN" altLang="en-US" sz="1800" b="0" dirty="0">
                <a:solidFill>
                  <a:srgbClr val="008000"/>
                </a:solidFill>
              </a:rPr>
              <a:t>洛</a:t>
            </a:r>
            <a:r>
              <a:rPr lang="en-US" altLang="zh-CN" sz="1800" dirty="0">
                <a:solidFill>
                  <a:srgbClr val="008000"/>
                </a:solidFill>
              </a:rPr>
              <a:t>•</a:t>
            </a:r>
            <a:r>
              <a:rPr lang="zh-CN" altLang="en-US" sz="1800" b="0" dirty="0">
                <a:solidFill>
                  <a:srgbClr val="008000"/>
                </a:solidFill>
              </a:rPr>
              <a:t>马公司</a:t>
            </a:r>
            <a:r>
              <a:rPr lang="zh-CN" altLang="en-US" sz="1800" b="0" dirty="0" smtClean="0">
                <a:solidFill>
                  <a:srgbClr val="008000"/>
                </a:solidFill>
              </a:rPr>
              <a:t>就寄</a:t>
            </a:r>
            <a:r>
              <a:rPr lang="zh-CN" altLang="en-US" sz="1800" b="0" dirty="0">
                <a:solidFill>
                  <a:srgbClr val="008000"/>
                </a:solidFill>
              </a:rPr>
              <a:t>来了新的系统软件，使之后的飞行任务得以顺利完成，但</a:t>
            </a:r>
            <a:r>
              <a:rPr lang="zh-CN" altLang="en-US" sz="1800" b="0" dirty="0" smtClean="0">
                <a:solidFill>
                  <a:srgbClr val="008000"/>
                </a:solidFill>
              </a:rPr>
              <a:t>此次事件</a:t>
            </a:r>
            <a:r>
              <a:rPr lang="zh-CN" altLang="en-US" sz="1800" b="0" dirty="0">
                <a:solidFill>
                  <a:srgbClr val="008000"/>
                </a:solidFill>
              </a:rPr>
              <a:t>还是给各国敲响了软件质量控制的</a:t>
            </a:r>
            <a:r>
              <a:rPr lang="zh-CN" altLang="en-US" sz="1800" dirty="0">
                <a:solidFill>
                  <a:srgbClr val="008000"/>
                </a:solidFill>
              </a:rPr>
              <a:t>“</a:t>
            </a:r>
            <a:r>
              <a:rPr lang="zh-CN" altLang="en-US" sz="1800" b="0" dirty="0">
                <a:solidFill>
                  <a:srgbClr val="008000"/>
                </a:solidFill>
              </a:rPr>
              <a:t>警钟</a:t>
            </a:r>
            <a:r>
              <a:rPr lang="zh-CN" altLang="en-US" sz="1800" dirty="0">
                <a:solidFill>
                  <a:srgbClr val="008000"/>
                </a:solidFill>
              </a:rPr>
              <a:t>”</a:t>
            </a:r>
            <a:r>
              <a:rPr lang="zh-CN" altLang="en-US" sz="1800" b="0" dirty="0">
                <a:solidFill>
                  <a:srgbClr val="008000"/>
                </a:solidFill>
              </a:rPr>
              <a:t>。</a:t>
            </a:r>
            <a:endParaRPr lang="zh-CN" altLang="en-US" sz="1800" dirty="0">
              <a:solidFill>
                <a:srgbClr val="008000"/>
              </a:solidFill>
            </a:endParaRPr>
          </a:p>
        </p:txBody>
      </p:sp>
      <p:sp>
        <p:nvSpPr>
          <p:cNvPr id="4" name="日期占位符 3"/>
          <p:cNvSpPr>
            <a:spLocks noGrp="1"/>
          </p:cNvSpPr>
          <p:nvPr>
            <p:ph type="dt" sz="half" idx="10"/>
          </p:nvPr>
        </p:nvSpPr>
        <p:spPr/>
        <p:txBody>
          <a:bodyPr/>
          <a:lstStyle/>
          <a:p>
            <a:fld id="{7B0EFEAA-82E4-48A1-803F-34620A187097}" type="datetime1">
              <a:rPr lang="zh-CN" altLang="en-US" smtClean="0"/>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7</a:t>
            </a:fld>
            <a:endParaRPr lang="zh-CN" altLang="en-US"/>
          </a:p>
        </p:txBody>
      </p:sp>
    </p:spTree>
    <p:extLst>
      <p:ext uri="{BB962C8B-B14F-4D97-AF65-F5344CB8AC3E}">
        <p14:creationId xmlns:p14="http://schemas.microsoft.com/office/powerpoint/2010/main" val="12881972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470170" y="412214"/>
            <a:ext cx="7520048" cy="1727625"/>
          </a:xfrm>
          <a:prstGeom prst="rect">
            <a:avLst/>
          </a:prstGeom>
        </p:spPr>
      </p:pic>
      <p:pic>
        <p:nvPicPr>
          <p:cNvPr id="6" name="图片 5"/>
          <p:cNvPicPr>
            <a:picLocks noChangeAspect="1"/>
          </p:cNvPicPr>
          <p:nvPr/>
        </p:nvPicPr>
        <p:blipFill>
          <a:blip r:embed="rId3"/>
          <a:stretch>
            <a:fillRect/>
          </a:stretch>
        </p:blipFill>
        <p:spPr>
          <a:xfrm>
            <a:off x="467982" y="2118441"/>
            <a:ext cx="7533018" cy="2286563"/>
          </a:xfrm>
          <a:prstGeom prst="rect">
            <a:avLst/>
          </a:prstGeom>
        </p:spPr>
      </p:pic>
    </p:spTree>
    <p:extLst>
      <p:ext uri="{BB962C8B-B14F-4D97-AF65-F5344CB8AC3E}">
        <p14:creationId xmlns:p14="http://schemas.microsoft.com/office/powerpoint/2010/main" val="17839168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11.5  </a:t>
            </a:r>
            <a:r>
              <a:rPr lang="zh-CN" altLang="en-US" dirty="0"/>
              <a:t>黑盒测试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457200" y="1043658"/>
            <a:ext cx="8382000" cy="3661691"/>
          </a:xfrm>
        </p:spPr>
        <p:txBody>
          <a:bodyPr/>
          <a:lstStyle/>
          <a:p>
            <a:r>
              <a:rPr lang="en-US" altLang="zh-CN" dirty="0"/>
              <a:t>11.5.7  </a:t>
            </a:r>
            <a:r>
              <a:rPr lang="zh-CN" altLang="en-US" dirty="0"/>
              <a:t>黑盒测试选择</a:t>
            </a:r>
          </a:p>
          <a:p>
            <a:r>
              <a:rPr lang="zh-CN" altLang="en-US" sz="2000" dirty="0" smtClean="0"/>
              <a:t>    黑</a:t>
            </a:r>
            <a:r>
              <a:rPr lang="zh-CN" altLang="en-US" sz="2000" dirty="0"/>
              <a:t>盒测试的每种测试方法都有各自的优缺点，需要测试人员根据实际项目特点和需要选择合适的方法设计测试用例。以下是选择方法的几条经验：</a:t>
            </a:r>
          </a:p>
          <a:p>
            <a:pPr marL="342900" indent="-342900">
              <a:buFont typeface="Wingdings" panose="05000000000000000000" pitchFamily="2" charset="2"/>
              <a:buChar char="Ø"/>
            </a:pPr>
            <a:r>
              <a:rPr lang="zh-CN" altLang="en-US" sz="1800" dirty="0" smtClean="0"/>
              <a:t>在</a:t>
            </a:r>
            <a:r>
              <a:rPr lang="zh-CN" altLang="en-US" sz="1800" dirty="0"/>
              <a:t>任何情况下都必须选择边界值分析方法。经验表明用这种方法设计出的测试用例发现程序错误的能力最强；</a:t>
            </a:r>
          </a:p>
          <a:p>
            <a:pPr marL="342900" indent="-342900">
              <a:buFont typeface="Wingdings" panose="05000000000000000000" pitchFamily="2" charset="2"/>
              <a:buChar char="Ø"/>
            </a:pPr>
            <a:r>
              <a:rPr lang="zh-CN" altLang="en-US" sz="1800" dirty="0" smtClean="0"/>
              <a:t>必要</a:t>
            </a:r>
            <a:r>
              <a:rPr lang="zh-CN" altLang="en-US" sz="1800" dirty="0"/>
              <a:t>时用等价类划分法补充一些测试用例</a:t>
            </a:r>
            <a:r>
              <a:rPr lang="zh-CN" altLang="en-US" sz="1800" dirty="0" smtClean="0"/>
              <a:t>；</a:t>
            </a:r>
          </a:p>
          <a:p>
            <a:pPr marL="342900" indent="-342900">
              <a:buFont typeface="Wingdings" panose="05000000000000000000" pitchFamily="2" charset="2"/>
              <a:buChar char="Ø"/>
            </a:pPr>
            <a:r>
              <a:rPr lang="zh-CN" altLang="en-US" sz="1800" dirty="0" smtClean="0"/>
              <a:t>用错误推测法再追加一些测试用例；</a:t>
            </a:r>
          </a:p>
          <a:p>
            <a:pPr marL="342900" indent="-342900">
              <a:buFont typeface="Wingdings" panose="05000000000000000000" pitchFamily="2" charset="2"/>
              <a:buChar char="Ø"/>
            </a:pPr>
            <a:r>
              <a:rPr lang="zh-CN" altLang="en-US" sz="1800" dirty="0" smtClean="0"/>
              <a:t>如果</a:t>
            </a:r>
            <a:r>
              <a:rPr lang="zh-CN" altLang="en-US" sz="1800" dirty="0"/>
              <a:t>程序的功能说明中含有输入条件的组合情况，则可选用因果图法和决策表法。</a:t>
            </a:r>
          </a:p>
          <a:p>
            <a:r>
              <a:rPr lang="zh-CN" altLang="en-US" sz="2000" dirty="0" smtClean="0"/>
              <a:t>       选择</a:t>
            </a:r>
            <a:r>
              <a:rPr lang="zh-CN" altLang="en-US" sz="2000" dirty="0"/>
              <a:t>合适的测试方法能够极大地提高黑盒测试的效率和效果。除了上述的几条经验，还需要测试人员积累实际的测试经验，做出合适的选择。</a:t>
            </a:r>
          </a:p>
          <a:p>
            <a:endParaRPr lang="zh-CN" altLang="en-US" dirty="0"/>
          </a:p>
        </p:txBody>
      </p:sp>
    </p:spTree>
    <p:extLst>
      <p:ext uri="{BB962C8B-B14F-4D97-AF65-F5344CB8AC3E}">
        <p14:creationId xmlns:p14="http://schemas.microsoft.com/office/powerpoint/2010/main" val="2974926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marL="342900" indent="-342900">
              <a:buClr>
                <a:srgbClr val="0070C0"/>
              </a:buClr>
              <a:buFont typeface="Wingdings" panose="05000000000000000000" pitchFamily="2" charset="2"/>
              <a:buChar char="Ø"/>
            </a:pPr>
            <a:r>
              <a:rPr lang="zh-CN" altLang="en-US" dirty="0" smtClean="0"/>
              <a:t> </a:t>
            </a:r>
            <a:r>
              <a:rPr lang="zh-CN" altLang="en-US" dirty="0" smtClean="0">
                <a:solidFill>
                  <a:srgbClr val="FF0000"/>
                </a:solidFill>
              </a:rPr>
              <a:t>白</a:t>
            </a:r>
            <a:r>
              <a:rPr lang="zh-CN" altLang="en-US" dirty="0">
                <a:solidFill>
                  <a:srgbClr val="FF0000"/>
                </a:solidFill>
              </a:rPr>
              <a:t>盒测试</a:t>
            </a:r>
            <a:r>
              <a:rPr lang="zh-CN" altLang="en-US" dirty="0"/>
              <a:t>，有时也称为玻璃盒测试，它关注软件产品的</a:t>
            </a:r>
            <a:r>
              <a:rPr lang="zh-CN" altLang="en-US" dirty="0">
                <a:solidFill>
                  <a:srgbClr val="00B050"/>
                </a:solidFill>
              </a:rPr>
              <a:t>内部细节</a:t>
            </a:r>
            <a:r>
              <a:rPr lang="zh-CN" altLang="en-US" dirty="0"/>
              <a:t>和</a:t>
            </a:r>
            <a:r>
              <a:rPr lang="zh-CN" altLang="en-US" dirty="0">
                <a:solidFill>
                  <a:srgbClr val="00B050"/>
                </a:solidFill>
              </a:rPr>
              <a:t>逻辑结构</a:t>
            </a:r>
            <a:r>
              <a:rPr lang="zh-CN" altLang="en-US" dirty="0"/>
              <a:t>，即把被测的程序看成是一个透明的盒子</a:t>
            </a:r>
            <a:r>
              <a:rPr lang="zh-CN" altLang="en-US" dirty="0" smtClean="0"/>
              <a:t>。</a:t>
            </a:r>
            <a:endParaRPr lang="en-US" altLang="zh-CN" dirty="0" smtClean="0"/>
          </a:p>
          <a:p>
            <a:pPr marL="342900" indent="-342900">
              <a:buClr>
                <a:srgbClr val="0070C0"/>
              </a:buClr>
              <a:buFont typeface="Wingdings" panose="05000000000000000000" pitchFamily="2" charset="2"/>
              <a:buChar char="Ø"/>
            </a:pPr>
            <a:r>
              <a:rPr lang="zh-CN" altLang="en-US" dirty="0" smtClean="0"/>
              <a:t>白</a:t>
            </a:r>
            <a:r>
              <a:rPr lang="zh-CN" altLang="en-US" dirty="0"/>
              <a:t>盒测试利用</a:t>
            </a:r>
            <a:r>
              <a:rPr lang="zh-CN" altLang="en-US" dirty="0">
                <a:solidFill>
                  <a:srgbClr val="FF0000"/>
                </a:solidFill>
              </a:rPr>
              <a:t>构件层</a:t>
            </a:r>
            <a:r>
              <a:rPr lang="zh-CN" altLang="en-US" dirty="0"/>
              <a:t>设计的一部分而描述的控制结构来生成测试用例</a:t>
            </a:r>
            <a:r>
              <a:rPr lang="zh-CN" altLang="en-US" dirty="0" smtClean="0"/>
              <a:t>。</a:t>
            </a:r>
            <a:endParaRPr lang="en-US" altLang="zh-CN" dirty="0" smtClean="0"/>
          </a:p>
          <a:p>
            <a:pPr marL="342900" indent="-342900">
              <a:buClr>
                <a:srgbClr val="0070C0"/>
              </a:buClr>
              <a:buFont typeface="Wingdings" panose="05000000000000000000" pitchFamily="2" charset="2"/>
              <a:buChar char="Ø"/>
            </a:pPr>
            <a:r>
              <a:rPr lang="zh-CN" altLang="en-US" dirty="0" smtClean="0">
                <a:latin typeface="楷体" panose="02010609060101010101" pitchFamily="49" charset="-122"/>
                <a:ea typeface="楷体" panose="02010609060101010101" pitchFamily="49" charset="-122"/>
              </a:rPr>
              <a:t>白</a:t>
            </a:r>
            <a:r>
              <a:rPr lang="zh-CN" altLang="en-US" dirty="0">
                <a:latin typeface="楷体" panose="02010609060101010101" pitchFamily="49" charset="-122"/>
                <a:ea typeface="楷体" panose="02010609060101010101" pitchFamily="49" charset="-122"/>
              </a:rPr>
              <a:t>盒测试需要对系统内部结构和工作原理有一个清楚的</a:t>
            </a:r>
            <a:r>
              <a:rPr lang="zh-CN" altLang="en-US" dirty="0" smtClean="0">
                <a:latin typeface="楷体" panose="02010609060101010101" pitchFamily="49" charset="-122"/>
                <a:ea typeface="楷体" panose="02010609060101010101" pitchFamily="49" charset="-122"/>
              </a:rPr>
              <a:t>了解。</a:t>
            </a:r>
            <a:endParaRPr lang="en-US" altLang="zh-CN" dirty="0" smtClean="0">
              <a:latin typeface="楷体" panose="02010609060101010101" pitchFamily="49" charset="-122"/>
              <a:ea typeface="楷体" panose="02010609060101010101" pitchFamily="49" charset="-122"/>
            </a:endParaRPr>
          </a:p>
          <a:p>
            <a:pPr marL="342900" indent="-342900">
              <a:buClr>
                <a:srgbClr val="0070C0"/>
              </a:buClr>
              <a:buFont typeface="Wingdings" panose="05000000000000000000" pitchFamily="2" charset="2"/>
              <a:buChar char="Ø"/>
            </a:pPr>
            <a:r>
              <a:rPr lang="zh-CN" altLang="en-US" dirty="0" smtClean="0"/>
              <a:t>白</a:t>
            </a:r>
            <a:r>
              <a:rPr lang="zh-CN" altLang="en-US" dirty="0"/>
              <a:t>盒测试也有多种技术，比如：代码检查法、逻辑覆盖测试、基本路径测试等</a:t>
            </a:r>
            <a:r>
              <a:rPr lang="zh-CN" altLang="en-US" dirty="0" smtClean="0"/>
              <a:t>。</a:t>
            </a:r>
            <a:endParaRPr lang="zh-CN" altLang="en-US" dirty="0"/>
          </a:p>
          <a:p>
            <a:endParaRPr lang="zh-CN" altLang="en-US" dirty="0"/>
          </a:p>
        </p:txBody>
      </p:sp>
    </p:spTree>
    <p:extLst>
      <p:ext uri="{BB962C8B-B14F-4D97-AF65-F5344CB8AC3E}">
        <p14:creationId xmlns:p14="http://schemas.microsoft.com/office/powerpoint/2010/main" val="38675789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152400" y="877440"/>
            <a:ext cx="8229600" cy="3661691"/>
          </a:xfrm>
        </p:spPr>
        <p:txBody>
          <a:bodyPr/>
          <a:lstStyle/>
          <a:p>
            <a:pPr>
              <a:lnSpc>
                <a:spcPct val="150000"/>
              </a:lnSpc>
            </a:pPr>
            <a:r>
              <a:rPr lang="en-US" altLang="zh-CN" dirty="0"/>
              <a:t>11.6.1  </a:t>
            </a:r>
            <a:r>
              <a:rPr lang="zh-CN" altLang="en-US" dirty="0"/>
              <a:t>代码检查法</a:t>
            </a:r>
          </a:p>
          <a:p>
            <a:pPr indent="449263">
              <a:lnSpc>
                <a:spcPct val="150000"/>
              </a:lnSpc>
            </a:pPr>
            <a:r>
              <a:rPr lang="zh-CN" altLang="en-US" dirty="0"/>
              <a:t>代码检查法包括</a:t>
            </a:r>
            <a:r>
              <a:rPr lang="zh-CN" altLang="en-US" dirty="0">
                <a:solidFill>
                  <a:srgbClr val="FF0000"/>
                </a:solidFill>
              </a:rPr>
              <a:t>桌面检查</a:t>
            </a:r>
            <a:r>
              <a:rPr lang="zh-CN" altLang="en-US" dirty="0"/>
              <a:t>、</a:t>
            </a:r>
            <a:r>
              <a:rPr lang="zh-CN" altLang="en-US" dirty="0">
                <a:solidFill>
                  <a:srgbClr val="FF0000"/>
                </a:solidFill>
              </a:rPr>
              <a:t>代码审查</a:t>
            </a:r>
            <a:r>
              <a:rPr lang="zh-CN" altLang="en-US" dirty="0"/>
              <a:t>和</a:t>
            </a:r>
            <a:r>
              <a:rPr lang="zh-CN" altLang="en-US" dirty="0">
                <a:solidFill>
                  <a:srgbClr val="FF0000"/>
                </a:solidFill>
              </a:rPr>
              <a:t>走查</a:t>
            </a:r>
            <a:r>
              <a:rPr lang="zh-CN" altLang="en-US" dirty="0"/>
              <a:t>等。它主要检查代码和设计的一致性，代码对标准的遵循，可读性，代码逻辑表达正确性，代码结构合理性等方面；发现程序中不安全、不明确和模糊部分，找出程序中不可移植部分；发现违背程序编写风格问题。其中包括变量检查、命名和类型审查、程序逻辑审查、程序语法检查和程序结构检查等内容</a:t>
            </a:r>
            <a:r>
              <a:rPr lang="zh-CN" altLang="en-US" dirty="0" smtClean="0"/>
              <a:t>。</a:t>
            </a:r>
            <a:endParaRPr lang="zh-CN" altLang="en-US" dirty="0"/>
          </a:p>
        </p:txBody>
      </p:sp>
    </p:spTree>
    <p:extLst>
      <p:ext uri="{BB962C8B-B14F-4D97-AF65-F5344CB8AC3E}">
        <p14:creationId xmlns:p14="http://schemas.microsoft.com/office/powerpoint/2010/main" val="17995012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2336" y="361950"/>
            <a:ext cx="8229600" cy="3661691"/>
          </a:xfrm>
        </p:spPr>
        <p:txBody>
          <a:bodyPr/>
          <a:lstStyle/>
          <a:p>
            <a:pPr marL="342900" indent="-342900">
              <a:lnSpc>
                <a:spcPct val="150000"/>
              </a:lnSpc>
              <a:buClr>
                <a:srgbClr val="00B050"/>
              </a:buClr>
              <a:buFont typeface="Wingdings" panose="05000000000000000000" pitchFamily="2" charset="2"/>
              <a:buChar char="p"/>
            </a:pPr>
            <a:r>
              <a:rPr lang="zh-CN" altLang="en-US" sz="2000" dirty="0"/>
              <a:t>代码检查应该在</a:t>
            </a:r>
            <a:r>
              <a:rPr lang="zh-CN" altLang="en-US" sz="2000" dirty="0">
                <a:solidFill>
                  <a:srgbClr val="FF0000"/>
                </a:solidFill>
              </a:rPr>
              <a:t>编译</a:t>
            </a:r>
            <a:r>
              <a:rPr lang="zh-CN" altLang="en-US" sz="2000" dirty="0"/>
              <a:t>和</a:t>
            </a:r>
            <a:r>
              <a:rPr lang="zh-CN" altLang="en-US" sz="2000" dirty="0">
                <a:solidFill>
                  <a:srgbClr val="FF0000"/>
                </a:solidFill>
              </a:rPr>
              <a:t>动态测试</a:t>
            </a:r>
            <a:r>
              <a:rPr lang="zh-CN" altLang="en-US" sz="2000" dirty="0"/>
              <a:t>之前进行</a:t>
            </a:r>
            <a:r>
              <a:rPr lang="zh-CN" altLang="en-US" sz="2000" dirty="0" smtClean="0"/>
              <a:t>。</a:t>
            </a:r>
            <a:endParaRPr lang="en-US" altLang="zh-CN" sz="2000" dirty="0" smtClean="0"/>
          </a:p>
          <a:p>
            <a:pPr marL="342900" indent="-342900">
              <a:lnSpc>
                <a:spcPct val="150000"/>
              </a:lnSpc>
              <a:buClr>
                <a:srgbClr val="00B050"/>
              </a:buClr>
              <a:buFont typeface="Wingdings" panose="05000000000000000000" pitchFamily="2" charset="2"/>
              <a:buChar char="p"/>
            </a:pPr>
            <a:r>
              <a:rPr lang="zh-CN" altLang="en-US" sz="2000" dirty="0" smtClean="0"/>
              <a:t>在</a:t>
            </a:r>
            <a:r>
              <a:rPr lang="zh-CN" altLang="en-US" sz="2000" dirty="0"/>
              <a:t>检查前，应准备好需求描述文档、程序设计文档、程序的源代码清单、代码编写标准和代码错误检查表等。</a:t>
            </a:r>
          </a:p>
          <a:p>
            <a:pPr marL="342900" indent="-342900">
              <a:lnSpc>
                <a:spcPct val="150000"/>
              </a:lnSpc>
              <a:buClr>
                <a:srgbClr val="00B050"/>
              </a:buClr>
              <a:buFont typeface="Wingdings" panose="05000000000000000000" pitchFamily="2" charset="2"/>
              <a:buChar char="p"/>
            </a:pPr>
            <a:r>
              <a:rPr lang="zh-CN" altLang="en-US" sz="2000" dirty="0" smtClean="0"/>
              <a:t>优点：在</a:t>
            </a:r>
            <a:r>
              <a:rPr lang="zh-CN" altLang="en-US" sz="2000" dirty="0"/>
              <a:t>实际使用中，代码检查法能</a:t>
            </a:r>
            <a:r>
              <a:rPr lang="zh-CN" altLang="en-US" sz="2000" dirty="0">
                <a:solidFill>
                  <a:srgbClr val="FF0000"/>
                </a:solidFill>
              </a:rPr>
              <a:t>快速</a:t>
            </a:r>
            <a:r>
              <a:rPr lang="zh-CN" altLang="en-US" sz="2000" dirty="0"/>
              <a:t>找到缺陷，发现</a:t>
            </a:r>
            <a:r>
              <a:rPr lang="en-US" altLang="zh-CN" sz="2000" dirty="0">
                <a:solidFill>
                  <a:srgbClr val="FF0000"/>
                </a:solidFill>
              </a:rPr>
              <a:t>30%</a:t>
            </a:r>
            <a:r>
              <a:rPr lang="zh-CN" altLang="en-US" sz="2000" dirty="0">
                <a:solidFill>
                  <a:srgbClr val="FF0000"/>
                </a:solidFill>
              </a:rPr>
              <a:t>到</a:t>
            </a:r>
            <a:r>
              <a:rPr lang="en-US" altLang="zh-CN" sz="2000" dirty="0">
                <a:solidFill>
                  <a:srgbClr val="FF0000"/>
                </a:solidFill>
              </a:rPr>
              <a:t>70%</a:t>
            </a:r>
            <a:r>
              <a:rPr lang="zh-CN" altLang="en-US" sz="2000" dirty="0"/>
              <a:t>的逻辑设计和编码缺陷，而且代码检查法看到的是问题本身而非征兆</a:t>
            </a:r>
            <a:r>
              <a:rPr lang="zh-CN" altLang="en-US" sz="2000" dirty="0" smtClean="0"/>
              <a:t>。</a:t>
            </a:r>
            <a:endParaRPr lang="en-US" altLang="zh-CN" sz="2000" dirty="0" smtClean="0"/>
          </a:p>
          <a:p>
            <a:pPr marL="342900" indent="-342900">
              <a:lnSpc>
                <a:spcPct val="150000"/>
              </a:lnSpc>
              <a:buClr>
                <a:srgbClr val="00B050"/>
              </a:buClr>
              <a:buFont typeface="Wingdings" panose="05000000000000000000" pitchFamily="2" charset="2"/>
              <a:buChar char="p"/>
            </a:pPr>
            <a:r>
              <a:rPr lang="zh-CN" altLang="en-US" sz="2000" dirty="0" smtClean="0"/>
              <a:t>缺点：代码</a:t>
            </a:r>
            <a:r>
              <a:rPr lang="zh-CN" altLang="en-US" sz="2000" dirty="0"/>
              <a:t>检查法非常耗费时间，并且需要经验和知识的积累。</a:t>
            </a:r>
          </a:p>
          <a:p>
            <a:pPr marL="342900" indent="-342900">
              <a:lnSpc>
                <a:spcPct val="150000"/>
              </a:lnSpc>
              <a:buClr>
                <a:srgbClr val="00B050"/>
              </a:buClr>
              <a:buFont typeface="Wingdings" panose="05000000000000000000" pitchFamily="2" charset="2"/>
              <a:buChar char="p"/>
            </a:pPr>
            <a:r>
              <a:rPr lang="zh-CN" altLang="en-US" sz="2000" dirty="0" smtClean="0"/>
              <a:t>方法：代码</a:t>
            </a:r>
            <a:r>
              <a:rPr lang="zh-CN" altLang="en-US" sz="2000" dirty="0"/>
              <a:t>检查法可以使用测试软件进行</a:t>
            </a:r>
            <a:r>
              <a:rPr lang="zh-CN" altLang="en-US" sz="2000" dirty="0">
                <a:solidFill>
                  <a:srgbClr val="7030A0"/>
                </a:solidFill>
              </a:rPr>
              <a:t>自动化测试</a:t>
            </a:r>
            <a:r>
              <a:rPr lang="zh-CN" altLang="en-US" sz="2000" dirty="0"/>
              <a:t>，以提高测试效率，降低劳动强度；或者使用</a:t>
            </a:r>
            <a:r>
              <a:rPr lang="zh-CN" altLang="en-US" sz="2000" dirty="0">
                <a:solidFill>
                  <a:srgbClr val="7030A0"/>
                </a:solidFill>
              </a:rPr>
              <a:t>人工进行测试</a:t>
            </a:r>
            <a:r>
              <a:rPr lang="zh-CN" altLang="en-US" sz="2000" dirty="0"/>
              <a:t>，以充分发挥人力的逻辑思维能力。</a:t>
            </a:r>
            <a:endParaRPr lang="zh-CN" altLang="en-US" dirty="0"/>
          </a:p>
          <a:p>
            <a:endParaRPr lang="zh-CN" altLang="en-US" dirty="0"/>
          </a:p>
        </p:txBody>
      </p:sp>
    </p:spTree>
    <p:extLst>
      <p:ext uri="{BB962C8B-B14F-4D97-AF65-F5344CB8AC3E}">
        <p14:creationId xmlns:p14="http://schemas.microsoft.com/office/powerpoint/2010/main" val="3853961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3962400" y="1043658"/>
            <a:ext cx="5029200" cy="3661691"/>
          </a:xfrm>
        </p:spPr>
        <p:txBody>
          <a:bodyPr/>
          <a:lstStyle/>
          <a:p>
            <a:r>
              <a:rPr lang="zh-CN" altLang="en-US" sz="2000" dirty="0"/>
              <a:t>如</a:t>
            </a:r>
            <a:r>
              <a:rPr lang="zh-CN" altLang="en-US" sz="2000" dirty="0" smtClean="0"/>
              <a:t>图所</a:t>
            </a:r>
            <a:r>
              <a:rPr lang="zh-CN" altLang="en-US" sz="2000" dirty="0"/>
              <a:t>示，是一段未经过桌面检查的源代码，由集成开发环境进行了初步的检查，并指出了基本的拼写、语法、标点错误。</a:t>
            </a:r>
          </a:p>
          <a:p>
            <a:pPr marL="342900" indent="-342900">
              <a:buFont typeface="Wingdings" panose="05000000000000000000" pitchFamily="2" charset="2"/>
              <a:buChar char="Ø"/>
            </a:pPr>
            <a:r>
              <a:rPr lang="zh-CN" altLang="en-US" sz="2000" dirty="0"/>
              <a:t>第</a:t>
            </a:r>
            <a:r>
              <a:rPr lang="en-US" altLang="zh-CN" sz="2000" dirty="0"/>
              <a:t>28</a:t>
            </a:r>
            <a:r>
              <a:rPr lang="zh-CN" altLang="en-US" sz="2000" dirty="0"/>
              <a:t>行：返回数据类型应该为</a:t>
            </a:r>
            <a:r>
              <a:rPr lang="en-US" altLang="zh-CN" sz="2000" dirty="0" err="1"/>
              <a:t>int</a:t>
            </a:r>
            <a:r>
              <a:rPr lang="zh-CN" altLang="en-US" sz="2000" dirty="0"/>
              <a:t>，写成了</a:t>
            </a:r>
            <a:r>
              <a:rPr lang="en-US" altLang="zh-CN" sz="2000" dirty="0" err="1"/>
              <a:t>Int</a:t>
            </a:r>
            <a:r>
              <a:rPr lang="zh-CN" altLang="en-US" sz="2000" dirty="0"/>
              <a:t>；</a:t>
            </a:r>
          </a:p>
          <a:p>
            <a:pPr marL="342900" indent="-342900">
              <a:buFont typeface="Wingdings" panose="05000000000000000000" pitchFamily="2" charset="2"/>
              <a:buChar char="Ø"/>
            </a:pPr>
            <a:r>
              <a:rPr lang="zh-CN" altLang="en-US" sz="2000" dirty="0"/>
              <a:t>第</a:t>
            </a:r>
            <a:r>
              <a:rPr lang="en-US" altLang="zh-CN" sz="2000" dirty="0"/>
              <a:t>33</a:t>
            </a:r>
            <a:r>
              <a:rPr lang="zh-CN" altLang="en-US" sz="2000" dirty="0"/>
              <a:t>行：缺少标点符号“</a:t>
            </a:r>
            <a:r>
              <a:rPr lang="en-US" altLang="zh-CN" sz="2000" dirty="0"/>
              <a:t>;”</a:t>
            </a:r>
            <a:r>
              <a:rPr lang="zh-CN" altLang="en-US" sz="2000" dirty="0"/>
              <a:t>；</a:t>
            </a:r>
          </a:p>
          <a:p>
            <a:pPr marL="342900" indent="-342900">
              <a:buFont typeface="Wingdings" panose="05000000000000000000" pitchFamily="2" charset="2"/>
              <a:buChar char="Ø"/>
            </a:pPr>
            <a:r>
              <a:rPr lang="zh-CN" altLang="en-US" sz="2000" dirty="0"/>
              <a:t>第</a:t>
            </a:r>
            <a:r>
              <a:rPr lang="en-US" altLang="zh-CN" sz="2000" dirty="0"/>
              <a:t>37</a:t>
            </a:r>
            <a:r>
              <a:rPr lang="zh-CN" altLang="en-US" sz="2000" dirty="0"/>
              <a:t>行：返回的关键字“</a:t>
            </a:r>
            <a:r>
              <a:rPr lang="en-US" altLang="zh-CN" sz="2000" dirty="0"/>
              <a:t>return”</a:t>
            </a:r>
            <a:r>
              <a:rPr lang="zh-CN" altLang="en-US" sz="2000" dirty="0"/>
              <a:t>拼写错误；</a:t>
            </a:r>
          </a:p>
          <a:p>
            <a:pPr marL="342900" indent="-342900">
              <a:buFont typeface="Wingdings" panose="05000000000000000000" pitchFamily="2" charset="2"/>
              <a:buChar char="Ø"/>
            </a:pPr>
            <a:r>
              <a:rPr lang="zh-CN" altLang="en-US" sz="2000" dirty="0"/>
              <a:t>第</a:t>
            </a:r>
            <a:r>
              <a:rPr lang="en-US" altLang="zh-CN" sz="2000" dirty="0"/>
              <a:t>41</a:t>
            </a:r>
            <a:r>
              <a:rPr lang="zh-CN" altLang="en-US" sz="2000" dirty="0"/>
              <a:t>行：关键字“</a:t>
            </a:r>
            <a:r>
              <a:rPr lang="en-US" altLang="zh-CN" sz="2000" dirty="0"/>
              <a:t>this”</a:t>
            </a:r>
            <a:r>
              <a:rPr lang="zh-CN" altLang="en-US" sz="2000" dirty="0"/>
              <a:t>，写成了“</a:t>
            </a:r>
            <a:r>
              <a:rPr lang="en-US" altLang="zh-CN" sz="2000" dirty="0"/>
              <a:t>that”</a:t>
            </a:r>
            <a:r>
              <a:rPr lang="zh-CN" altLang="en-US" sz="2000" dirty="0"/>
              <a:t>。</a:t>
            </a:r>
          </a:p>
        </p:txBody>
      </p:sp>
      <p:pic>
        <p:nvPicPr>
          <p:cNvPr id="4098"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925" y="1482243"/>
            <a:ext cx="3355975"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49671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11.6.2  </a:t>
            </a:r>
            <a:r>
              <a:rPr lang="zh-CN" altLang="en-US" dirty="0"/>
              <a:t>静态结构分析法</a:t>
            </a:r>
          </a:p>
          <a:p>
            <a:pPr indent="449263"/>
            <a:r>
              <a:rPr lang="zh-CN" altLang="en-US" sz="1800" dirty="0"/>
              <a:t>静态结构分析主要是</a:t>
            </a:r>
            <a:r>
              <a:rPr lang="zh-CN" altLang="en-US" sz="1800" dirty="0">
                <a:solidFill>
                  <a:srgbClr val="00B050"/>
                </a:solidFill>
              </a:rPr>
              <a:t>以</a:t>
            </a:r>
            <a:r>
              <a:rPr lang="zh-CN" altLang="en-US" sz="1800" dirty="0">
                <a:solidFill>
                  <a:srgbClr val="FF0000"/>
                </a:solidFill>
              </a:rPr>
              <a:t>图</a:t>
            </a:r>
            <a:r>
              <a:rPr lang="zh-CN" altLang="en-US" sz="1800" dirty="0">
                <a:solidFill>
                  <a:srgbClr val="00B050"/>
                </a:solidFill>
              </a:rPr>
              <a:t>的形式</a:t>
            </a:r>
            <a:r>
              <a:rPr lang="zh-CN" altLang="en-US" sz="1800" dirty="0"/>
              <a:t>表现程序的内部结构，供测试人员对程序结构进行分析。程序结构形式是白盒测试的主要依据</a:t>
            </a:r>
            <a:r>
              <a:rPr lang="zh-CN" altLang="en-US" sz="1800" dirty="0" smtClean="0"/>
              <a:t>。</a:t>
            </a:r>
            <a:endParaRPr lang="en-US" altLang="zh-CN" sz="1800" dirty="0" smtClean="0"/>
          </a:p>
          <a:p>
            <a:pPr indent="449263"/>
            <a:r>
              <a:rPr lang="zh-CN" altLang="en-US" sz="1800" dirty="0" smtClean="0"/>
              <a:t>静态</a:t>
            </a:r>
            <a:r>
              <a:rPr lang="zh-CN" altLang="en-US" sz="1800" dirty="0"/>
              <a:t>结构分析是一种对代码机械性的、程式化的特性进行分析的方法。在静态结构分析中，测试者通过使用</a:t>
            </a:r>
            <a:r>
              <a:rPr lang="zh-CN" altLang="en-US" sz="1800" dirty="0">
                <a:solidFill>
                  <a:srgbClr val="00B050"/>
                </a:solidFill>
              </a:rPr>
              <a:t>测试工具</a:t>
            </a:r>
            <a:r>
              <a:rPr lang="zh-CN" altLang="en-US" sz="1800" dirty="0"/>
              <a:t>分析程序源代码的系统结构、数据接口、内部控制逻辑等内部结构，生成函数调用关系图、模块控制流图、内部文件调用关系图、子程序表、宏和函数参数表等各类图形图表，可以清晰地标识整个软件系统的组成结构，使其便于阅读和理解，然后可以通过分析这些图表，检查软件有没有存在缺陷或错误。包括控制流分析、数据流分析、信息流分析、接口分析、表达式分析等。</a:t>
            </a:r>
            <a:endParaRPr lang="zh-CN" altLang="en-US" dirty="0"/>
          </a:p>
        </p:txBody>
      </p:sp>
    </p:spTree>
    <p:extLst>
      <p:ext uri="{BB962C8B-B14F-4D97-AF65-F5344CB8AC3E}">
        <p14:creationId xmlns:p14="http://schemas.microsoft.com/office/powerpoint/2010/main" val="2317351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11.6.3  </a:t>
            </a:r>
            <a:r>
              <a:rPr lang="zh-CN" altLang="en-US" dirty="0"/>
              <a:t>程序插桩技术</a:t>
            </a:r>
          </a:p>
          <a:p>
            <a:pPr indent="538163">
              <a:lnSpc>
                <a:spcPct val="150000"/>
              </a:lnSpc>
            </a:pPr>
            <a:r>
              <a:rPr lang="zh-CN" altLang="en-US" sz="2000" dirty="0" smtClean="0"/>
              <a:t>程序</a:t>
            </a:r>
            <a:r>
              <a:rPr lang="zh-CN" altLang="en-US" sz="2000" dirty="0"/>
              <a:t>插桩技术是借助</a:t>
            </a:r>
            <a:r>
              <a:rPr lang="zh-CN" altLang="en-US" sz="2000" dirty="0">
                <a:solidFill>
                  <a:srgbClr val="FF0000"/>
                </a:solidFill>
              </a:rPr>
              <a:t>往被测程序中插入操作</a:t>
            </a:r>
            <a:r>
              <a:rPr lang="zh-CN" altLang="en-US" sz="2000" dirty="0"/>
              <a:t>来实现测试目的的方法，即向源程序中添加一些语句，实现对程序语句的执行、变量的变化等情况进行检查</a:t>
            </a:r>
            <a:r>
              <a:rPr lang="zh-CN" altLang="en-US" sz="2000" dirty="0" smtClean="0"/>
              <a:t>。</a:t>
            </a:r>
            <a:endParaRPr lang="zh-CN" altLang="en-US" dirty="0"/>
          </a:p>
        </p:txBody>
      </p:sp>
    </p:spTree>
    <p:extLst>
      <p:ext uri="{BB962C8B-B14F-4D97-AF65-F5344CB8AC3E}">
        <p14:creationId xmlns:p14="http://schemas.microsoft.com/office/powerpoint/2010/main" val="31214409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11.6.4</a:t>
            </a:r>
            <a:r>
              <a:rPr lang="zh-CN" altLang="en-US" dirty="0"/>
              <a:t>　逻辑覆盖法</a:t>
            </a:r>
          </a:p>
          <a:p>
            <a:r>
              <a:rPr lang="zh-CN" altLang="en-US" dirty="0" smtClean="0"/>
              <a:t>       逻辑</a:t>
            </a:r>
            <a:r>
              <a:rPr lang="zh-CN" altLang="en-US" dirty="0"/>
              <a:t>覆盖法以程序内在的</a:t>
            </a:r>
            <a:r>
              <a:rPr lang="zh-CN" altLang="en-US" dirty="0">
                <a:solidFill>
                  <a:srgbClr val="D60093"/>
                </a:solidFill>
              </a:rPr>
              <a:t>逻辑结构</a:t>
            </a:r>
            <a:r>
              <a:rPr lang="zh-CN" altLang="en-US" dirty="0"/>
              <a:t>为基础，根据程序的</a:t>
            </a:r>
            <a:r>
              <a:rPr lang="zh-CN" altLang="en-US" dirty="0">
                <a:solidFill>
                  <a:srgbClr val="FF0000"/>
                </a:solidFill>
              </a:rPr>
              <a:t>流程图</a:t>
            </a:r>
            <a:r>
              <a:rPr lang="zh-CN" altLang="en-US" dirty="0"/>
              <a:t>设计测试用例。根据覆盖的</a:t>
            </a:r>
            <a:r>
              <a:rPr lang="zh-CN" altLang="en-US" dirty="0">
                <a:solidFill>
                  <a:srgbClr val="00B0F0"/>
                </a:solidFill>
              </a:rPr>
              <a:t>目标</a:t>
            </a:r>
            <a:r>
              <a:rPr lang="zh-CN" altLang="en-US" dirty="0"/>
              <a:t>不同，又可分为语句覆盖、分支覆盖、条件覆盖、分支</a:t>
            </a:r>
            <a:r>
              <a:rPr lang="en-US" altLang="zh-CN" dirty="0"/>
              <a:t>—</a:t>
            </a:r>
            <a:r>
              <a:rPr lang="zh-CN" altLang="en-US" dirty="0"/>
              <a:t>条件覆盖、条件组合覆盖和路径覆盖。</a:t>
            </a:r>
          </a:p>
          <a:p>
            <a:endParaRPr lang="zh-CN" altLang="en-US" dirty="0"/>
          </a:p>
        </p:txBody>
      </p:sp>
    </p:spTree>
    <p:extLst>
      <p:ext uri="{BB962C8B-B14F-4D97-AF65-F5344CB8AC3E}">
        <p14:creationId xmlns:p14="http://schemas.microsoft.com/office/powerpoint/2010/main" val="3448935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914400" y="742950"/>
            <a:ext cx="4114800" cy="3661691"/>
          </a:xfrm>
        </p:spPr>
        <p:txBody>
          <a:bodyPr/>
          <a:lstStyle/>
          <a:p>
            <a:r>
              <a:rPr lang="en-US" altLang="zh-CN" dirty="0"/>
              <a:t>Dim </a:t>
            </a:r>
            <a:r>
              <a:rPr lang="en-US" altLang="zh-CN" dirty="0" err="1"/>
              <a:t>x,y</a:t>
            </a:r>
            <a:r>
              <a:rPr lang="en-US" altLang="zh-CN" dirty="0"/>
              <a:t> As Integer</a:t>
            </a:r>
          </a:p>
          <a:p>
            <a:r>
              <a:rPr lang="en-US" altLang="zh-CN" dirty="0"/>
              <a:t>Dim z As Double</a:t>
            </a:r>
          </a:p>
          <a:p>
            <a:r>
              <a:rPr lang="en-US" altLang="zh-CN" dirty="0"/>
              <a:t>IF(x&gt;0 AND y&gt;0) THEN</a:t>
            </a:r>
          </a:p>
          <a:p>
            <a:r>
              <a:rPr lang="en-US" altLang="zh-CN" dirty="0"/>
              <a:t>z = z/x</a:t>
            </a:r>
          </a:p>
          <a:p>
            <a:r>
              <a:rPr lang="en-US" altLang="zh-CN" dirty="0"/>
              <a:t>END IF</a:t>
            </a:r>
          </a:p>
          <a:p>
            <a:r>
              <a:rPr lang="en-US" altLang="zh-CN" dirty="0"/>
              <a:t>IF (x&gt;1 0R z&gt;1) THEN</a:t>
            </a:r>
          </a:p>
          <a:p>
            <a:r>
              <a:rPr lang="en-US" altLang="zh-CN" dirty="0"/>
              <a:t>z = z + 1</a:t>
            </a:r>
          </a:p>
          <a:p>
            <a:r>
              <a:rPr lang="en-US" altLang="zh-CN" dirty="0"/>
              <a:t>END IF</a:t>
            </a:r>
          </a:p>
          <a:p>
            <a:r>
              <a:rPr lang="en-US" altLang="zh-CN" dirty="0" smtClean="0"/>
              <a:t>z = y </a:t>
            </a:r>
            <a:r>
              <a:rPr lang="en-US" altLang="zh-CN" dirty="0"/>
              <a:t>+ z</a:t>
            </a:r>
            <a:endParaRPr lang="zh-CN" altLang="en-US" dirty="0"/>
          </a:p>
        </p:txBody>
      </p:sp>
      <p:pic>
        <p:nvPicPr>
          <p:cNvPr id="5" name="图片 4"/>
          <p:cNvPicPr>
            <a:picLocks noChangeAspect="1"/>
          </p:cNvPicPr>
          <p:nvPr/>
        </p:nvPicPr>
        <p:blipFill>
          <a:blip r:embed="rId2"/>
          <a:stretch>
            <a:fillRect/>
          </a:stretch>
        </p:blipFill>
        <p:spPr>
          <a:xfrm>
            <a:off x="5334000" y="361950"/>
            <a:ext cx="2895600" cy="4497544"/>
          </a:xfrm>
          <a:prstGeom prst="rect">
            <a:avLst/>
          </a:prstGeom>
        </p:spPr>
      </p:pic>
    </p:spTree>
    <p:extLst>
      <p:ext uri="{BB962C8B-B14F-4D97-AF65-F5344CB8AC3E}">
        <p14:creationId xmlns:p14="http://schemas.microsoft.com/office/powerpoint/2010/main" val="24492535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457200" y="279643"/>
            <a:ext cx="7620000" cy="422672"/>
          </a:xfrm>
        </p:spPr>
        <p:txBody>
          <a:bodyPr/>
          <a:lstStyle/>
          <a:p>
            <a:r>
              <a:rPr lang="zh-CN" altLang="en-US" sz="2400" dirty="0">
                <a:solidFill>
                  <a:schemeClr val="tx1"/>
                </a:solidFill>
                <a:latin typeface="华文楷体" panose="02010600040101010101" pitchFamily="2" charset="-122"/>
                <a:ea typeface="华文楷体" panose="02010600040101010101" pitchFamily="2" charset="-122"/>
              </a:rPr>
              <a:t>软件测试的背景</a:t>
            </a:r>
          </a:p>
        </p:txBody>
      </p:sp>
      <p:sp>
        <p:nvSpPr>
          <p:cNvPr id="20484" name="Rectangle 4"/>
          <p:cNvSpPr>
            <a:spLocks noChangeArrowheads="1"/>
          </p:cNvSpPr>
          <p:nvPr/>
        </p:nvSpPr>
        <p:spPr bwMode="auto">
          <a:xfrm>
            <a:off x="609600" y="880986"/>
            <a:ext cx="7924800" cy="378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9056" tIns="34529" rIns="69056" bIns="34529"/>
          <a:lstStyle>
            <a:lvl1pPr marL="342900" indent="-342900">
              <a:spcBef>
                <a:spcPct val="20000"/>
              </a:spcBef>
              <a:buClr>
                <a:schemeClr val="folHlink"/>
              </a:buClr>
              <a:buSzPct val="85000"/>
              <a:buFont typeface="Wingdings" panose="05000000000000000000" pitchFamily="2" charset="2"/>
              <a:buChar char="u"/>
              <a:defRPr kumimoji="1" sz="24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folHlink"/>
              </a:buClr>
              <a:buSzPct val="85000"/>
              <a:buFont typeface="Wingdings" panose="05000000000000000000" pitchFamily="2" charset="2"/>
              <a:buChar char="n"/>
              <a:defRPr kumimoji="1" sz="2000">
                <a:solidFill>
                  <a:schemeClr val="tx1"/>
                </a:solidFill>
                <a:latin typeface="Times New Roman" panose="02020603050405020304" pitchFamily="18" charset="0"/>
                <a:ea typeface="宋体" panose="02010600030101010101" pitchFamily="2" charset="-122"/>
              </a:defRPr>
            </a:lvl2pPr>
            <a:lvl3pPr marL="1085850" indent="-228600">
              <a:spcBef>
                <a:spcPct val="20000"/>
              </a:spcBef>
              <a:buClr>
                <a:schemeClr val="folHlink"/>
              </a:buClr>
              <a:buSzPct val="80000"/>
              <a:buFont typeface="Wingdings" panose="05000000000000000000" pitchFamily="2" charset="2"/>
              <a:buChar char="l"/>
              <a:defRPr kumimoji="1">
                <a:solidFill>
                  <a:schemeClr val="tx1"/>
                </a:solidFill>
                <a:latin typeface="Times New Roman" panose="02020603050405020304" pitchFamily="18" charset="0"/>
                <a:ea typeface="宋体" panose="02010600030101010101" pitchFamily="2" charset="-122"/>
              </a:defRPr>
            </a:lvl3pPr>
            <a:lvl4pPr marL="1428750" indent="-228600">
              <a:spcBef>
                <a:spcPct val="20000"/>
              </a:spcBef>
              <a:buClr>
                <a:schemeClr val="folHlink"/>
              </a:buClr>
              <a:buSzPct val="80000"/>
              <a:buFont typeface="Wingdings" panose="05000000000000000000" pitchFamily="2" charset="2"/>
              <a:buChar char="n"/>
              <a:defRPr kumimoji="1" sz="1600">
                <a:solidFill>
                  <a:schemeClr val="tx1"/>
                </a:solidFill>
                <a:latin typeface="Times New Roman" panose="02020603050405020304" pitchFamily="18" charset="0"/>
                <a:ea typeface="宋体" panose="02010600030101010101" pitchFamily="2" charset="-122"/>
              </a:defRPr>
            </a:lvl4pPr>
            <a:lvl5pPr marL="1771650" indent="-228600">
              <a:spcBef>
                <a:spcPct val="20000"/>
              </a:spcBef>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5pPr>
            <a:lvl6pPr marL="22288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6pPr>
            <a:lvl7pPr marL="26860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7pPr>
            <a:lvl8pPr marL="31432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8pPr>
            <a:lvl9pPr marL="36004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9pPr>
          </a:lstStyle>
          <a:p>
            <a:pPr>
              <a:lnSpc>
                <a:spcPct val="90000"/>
              </a:lnSpc>
              <a:buFont typeface="Wingdings" panose="05000000000000000000" pitchFamily="2" charset="2"/>
              <a:buNone/>
            </a:pPr>
            <a:r>
              <a:rPr kumimoji="0" lang="en-US" altLang="en-US" sz="2100" dirty="0">
                <a:solidFill>
                  <a:srgbClr val="0000FF"/>
                </a:solidFill>
                <a:latin typeface="宋体" panose="02010600030101010101" pitchFamily="2" charset="-122"/>
              </a:rPr>
              <a:t>※2002</a:t>
            </a:r>
            <a:r>
              <a:rPr kumimoji="0" lang="zh-CN" altLang="en-US" sz="2100" dirty="0">
                <a:solidFill>
                  <a:srgbClr val="0000FF"/>
                </a:solidFill>
                <a:latin typeface="宋体" panose="02010600030101010101" pitchFamily="2" charset="-122"/>
              </a:rPr>
              <a:t>年，美国商务部的国立标准技术研究所（</a:t>
            </a:r>
            <a:r>
              <a:rPr kumimoji="0" lang="en-US" altLang="zh-CN" sz="2100" dirty="0">
                <a:solidFill>
                  <a:srgbClr val="0000FF"/>
                </a:solidFill>
                <a:latin typeface="宋体" panose="02010600030101010101" pitchFamily="2" charset="-122"/>
              </a:rPr>
              <a:t>NIST</a:t>
            </a:r>
            <a:r>
              <a:rPr kumimoji="0" lang="zh-CN" altLang="en-US" sz="2100" dirty="0">
                <a:solidFill>
                  <a:srgbClr val="0000FF"/>
                </a:solidFill>
                <a:latin typeface="宋体" panose="02010600030101010101" pitchFamily="2" charset="-122"/>
              </a:rPr>
              <a:t>：</a:t>
            </a:r>
            <a:r>
              <a:rPr kumimoji="0" lang="en-US" altLang="zh-CN" sz="2100" dirty="0">
                <a:solidFill>
                  <a:srgbClr val="0000FF"/>
                </a:solidFill>
                <a:latin typeface="宋体" panose="02010600030101010101" pitchFamily="2" charset="-122"/>
              </a:rPr>
              <a:t>National Institute of Standards and Technology</a:t>
            </a:r>
            <a:r>
              <a:rPr kumimoji="0" lang="zh-CN" altLang="en-US" sz="2100" dirty="0">
                <a:solidFill>
                  <a:srgbClr val="0000FF"/>
                </a:solidFill>
                <a:latin typeface="宋体" panose="02010600030101010101" pitchFamily="2" charset="-122"/>
              </a:rPr>
              <a:t>）有关软件缺陷的损失调查报告表示</a:t>
            </a:r>
            <a:r>
              <a:rPr kumimoji="0" lang="en-US" altLang="zh-CN" sz="2100" dirty="0">
                <a:solidFill>
                  <a:srgbClr val="0000FF"/>
                </a:solidFill>
                <a:latin typeface="宋体" panose="02010600030101010101" pitchFamily="2" charset="-122"/>
              </a:rPr>
              <a:t>:</a:t>
            </a:r>
          </a:p>
          <a:p>
            <a:pPr>
              <a:lnSpc>
                <a:spcPct val="90000"/>
              </a:lnSpc>
              <a:buFont typeface="Wingdings" panose="05000000000000000000" pitchFamily="2" charset="2"/>
              <a:buNone/>
            </a:pPr>
            <a:r>
              <a:rPr kumimoji="0" lang="zh-CN" altLang="en-US" sz="2100" dirty="0">
                <a:solidFill>
                  <a:srgbClr val="FF0000"/>
                </a:solidFill>
                <a:latin typeface="宋体" panose="02010600030101010101" pitchFamily="2" charset="-122"/>
              </a:rPr>
              <a:t>“据推测，由于软件缺陷而引起的损失额每年高达</a:t>
            </a:r>
            <a:r>
              <a:rPr kumimoji="0" lang="en-US" altLang="zh-CN" sz="2100" dirty="0">
                <a:solidFill>
                  <a:srgbClr val="FF0000"/>
                </a:solidFill>
                <a:latin typeface="宋体" panose="02010600030101010101" pitchFamily="2" charset="-122"/>
              </a:rPr>
              <a:t>595</a:t>
            </a:r>
            <a:r>
              <a:rPr kumimoji="0" lang="zh-CN" altLang="en-US" sz="2100" dirty="0">
                <a:solidFill>
                  <a:srgbClr val="FF0000"/>
                </a:solidFill>
                <a:latin typeface="宋体" panose="02010600030101010101" pitchFamily="2" charset="-122"/>
              </a:rPr>
              <a:t>亿美元。这一数字相当于美国国内生产总值的</a:t>
            </a:r>
            <a:r>
              <a:rPr kumimoji="0" lang="en-US" altLang="zh-CN" sz="2100" dirty="0">
                <a:solidFill>
                  <a:srgbClr val="FF0000"/>
                </a:solidFill>
                <a:latin typeface="宋体" panose="02010600030101010101" pitchFamily="2" charset="-122"/>
              </a:rPr>
              <a:t>0.6%”</a:t>
            </a:r>
            <a:r>
              <a:rPr kumimoji="0" lang="zh-CN" altLang="en-US" sz="2100" dirty="0">
                <a:solidFill>
                  <a:srgbClr val="FF0000"/>
                </a:solidFill>
                <a:latin typeface="宋体" panose="02010600030101010101" pitchFamily="2" charset="-122"/>
              </a:rPr>
              <a:t>。 </a:t>
            </a:r>
          </a:p>
        </p:txBody>
      </p:sp>
      <p:sp>
        <p:nvSpPr>
          <p:cNvPr id="20486" name="Rectangle 6"/>
          <p:cNvSpPr>
            <a:spLocks noChangeArrowheads="1"/>
          </p:cNvSpPr>
          <p:nvPr/>
        </p:nvSpPr>
        <p:spPr bwMode="auto">
          <a:xfrm>
            <a:off x="1601391" y="1059657"/>
            <a:ext cx="6281738" cy="378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9056" tIns="34529" rIns="69056" bIns="34529"/>
          <a:lstStyle>
            <a:lvl1pPr marL="342900" indent="-342900">
              <a:spcBef>
                <a:spcPct val="20000"/>
              </a:spcBef>
              <a:buClr>
                <a:schemeClr val="folHlink"/>
              </a:buClr>
              <a:buSzPct val="85000"/>
              <a:buFont typeface="Wingdings" panose="05000000000000000000" pitchFamily="2" charset="2"/>
              <a:buChar char="u"/>
              <a:defRPr kumimoji="1" sz="24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folHlink"/>
              </a:buClr>
              <a:buSzPct val="85000"/>
              <a:buFont typeface="Wingdings" panose="05000000000000000000" pitchFamily="2" charset="2"/>
              <a:buChar char="n"/>
              <a:defRPr kumimoji="1" sz="2000">
                <a:solidFill>
                  <a:schemeClr val="tx1"/>
                </a:solidFill>
                <a:latin typeface="Times New Roman" panose="02020603050405020304" pitchFamily="18" charset="0"/>
                <a:ea typeface="宋体" panose="02010600030101010101" pitchFamily="2" charset="-122"/>
              </a:defRPr>
            </a:lvl2pPr>
            <a:lvl3pPr marL="1085850" indent="-228600">
              <a:spcBef>
                <a:spcPct val="20000"/>
              </a:spcBef>
              <a:buClr>
                <a:schemeClr val="folHlink"/>
              </a:buClr>
              <a:buSzPct val="80000"/>
              <a:buFont typeface="Wingdings" panose="05000000000000000000" pitchFamily="2" charset="2"/>
              <a:buChar char="l"/>
              <a:defRPr kumimoji="1">
                <a:solidFill>
                  <a:schemeClr val="tx1"/>
                </a:solidFill>
                <a:latin typeface="Times New Roman" panose="02020603050405020304" pitchFamily="18" charset="0"/>
                <a:ea typeface="宋体" panose="02010600030101010101" pitchFamily="2" charset="-122"/>
              </a:defRPr>
            </a:lvl3pPr>
            <a:lvl4pPr marL="1428750" indent="-228600">
              <a:spcBef>
                <a:spcPct val="20000"/>
              </a:spcBef>
              <a:buClr>
                <a:schemeClr val="folHlink"/>
              </a:buClr>
              <a:buSzPct val="80000"/>
              <a:buFont typeface="Wingdings" panose="05000000000000000000" pitchFamily="2" charset="2"/>
              <a:buChar char="n"/>
              <a:defRPr kumimoji="1" sz="1600">
                <a:solidFill>
                  <a:schemeClr val="tx1"/>
                </a:solidFill>
                <a:latin typeface="Times New Roman" panose="02020603050405020304" pitchFamily="18" charset="0"/>
                <a:ea typeface="宋体" panose="02010600030101010101" pitchFamily="2" charset="-122"/>
              </a:defRPr>
            </a:lvl4pPr>
            <a:lvl5pPr marL="1771650" indent="-228600">
              <a:spcBef>
                <a:spcPct val="20000"/>
              </a:spcBef>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5pPr>
            <a:lvl6pPr marL="22288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6pPr>
            <a:lvl7pPr marL="26860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7pPr>
            <a:lvl8pPr marL="31432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8pPr>
            <a:lvl9pPr marL="3600450" indent="-228600" fontAlgn="base">
              <a:spcBef>
                <a:spcPct val="20000"/>
              </a:spcBef>
              <a:spcAft>
                <a:spcPct val="0"/>
              </a:spcAft>
              <a:buClr>
                <a:schemeClr val="folHlink"/>
              </a:buClr>
              <a:buSzPct val="70000"/>
              <a:buFont typeface="Wingdings" panose="05000000000000000000" pitchFamily="2" charset="2"/>
              <a:buChar char="l"/>
              <a:defRPr kumimoji="1" sz="1600">
                <a:solidFill>
                  <a:schemeClr val="tx1"/>
                </a:solidFill>
                <a:latin typeface="Times New Roman" panose="02020603050405020304" pitchFamily="18" charset="0"/>
                <a:ea typeface="宋体" panose="02010600030101010101" pitchFamily="2" charset="-122"/>
              </a:defRPr>
            </a:lvl9pPr>
          </a:lstStyle>
          <a:p>
            <a:pPr>
              <a:lnSpc>
                <a:spcPct val="90000"/>
              </a:lnSpc>
              <a:buFont typeface="Wingdings" panose="05000000000000000000" pitchFamily="2" charset="2"/>
              <a:buNone/>
            </a:pPr>
            <a:endParaRPr kumimoji="0" lang="zh-CN" altLang="en-US" sz="2100" dirty="0">
              <a:solidFill>
                <a:srgbClr val="0000FF"/>
              </a:solidFill>
              <a:latin typeface="宋体" panose="02010600030101010101" pitchFamily="2" charset="-122"/>
            </a:endParaRPr>
          </a:p>
        </p:txBody>
      </p:sp>
      <p:sp>
        <p:nvSpPr>
          <p:cNvPr id="6" name="内容占位符 2"/>
          <p:cNvSpPr>
            <a:spLocks noGrp="1"/>
          </p:cNvSpPr>
          <p:nvPr>
            <p:ph idx="1"/>
          </p:nvPr>
        </p:nvSpPr>
        <p:spPr>
          <a:xfrm>
            <a:off x="685800" y="2679762"/>
            <a:ext cx="7848600" cy="2633042"/>
          </a:xfrm>
        </p:spPr>
        <p:txBody>
          <a:bodyPr>
            <a:normAutofit/>
          </a:bodyPr>
          <a:lstStyle/>
          <a:p>
            <a:pPr marL="0" indent="0">
              <a:buNone/>
            </a:pPr>
            <a:r>
              <a:rPr lang="en-US" altLang="en-US" sz="2100" dirty="0">
                <a:solidFill>
                  <a:srgbClr val="0000FF"/>
                </a:solidFill>
                <a:latin typeface="宋体" panose="02010600030101010101" pitchFamily="2" charset="-122"/>
              </a:rPr>
              <a:t>※ </a:t>
            </a:r>
            <a:r>
              <a:rPr lang="en-US" altLang="zh-CN" sz="2100" dirty="0">
                <a:solidFill>
                  <a:srgbClr val="0000FF"/>
                </a:solidFill>
              </a:rPr>
              <a:t>2012</a:t>
            </a:r>
            <a:r>
              <a:rPr lang="zh-CN" altLang="en-US" sz="2100" dirty="0">
                <a:solidFill>
                  <a:srgbClr val="0000FF"/>
                </a:solidFill>
              </a:rPr>
              <a:t>年</a:t>
            </a:r>
            <a:r>
              <a:rPr lang="en-US" altLang="zh-CN" sz="2100" dirty="0">
                <a:solidFill>
                  <a:srgbClr val="0000FF"/>
                </a:solidFill>
              </a:rPr>
              <a:t>8</a:t>
            </a:r>
            <a:r>
              <a:rPr lang="zh-CN" altLang="en-US" sz="2100" dirty="0">
                <a:solidFill>
                  <a:srgbClr val="0000FF"/>
                </a:solidFill>
              </a:rPr>
              <a:t>月，软件缺陷使美国骑士资本（</a:t>
            </a:r>
            <a:r>
              <a:rPr lang="en-US" altLang="zh-CN" sz="2100" dirty="0">
                <a:solidFill>
                  <a:srgbClr val="0000FF"/>
                </a:solidFill>
              </a:rPr>
              <a:t>Knight Capital</a:t>
            </a:r>
            <a:r>
              <a:rPr lang="zh-CN" altLang="en-US" sz="2100" dirty="0">
                <a:solidFill>
                  <a:srgbClr val="0000FF"/>
                </a:solidFill>
              </a:rPr>
              <a:t>）损失</a:t>
            </a:r>
            <a:r>
              <a:rPr lang="en-US" altLang="zh-CN" sz="2100" dirty="0">
                <a:solidFill>
                  <a:srgbClr val="0000FF"/>
                </a:solidFill>
              </a:rPr>
              <a:t>4.4</a:t>
            </a:r>
            <a:r>
              <a:rPr lang="zh-CN" altLang="en-US" sz="2100" dirty="0">
                <a:solidFill>
                  <a:srgbClr val="0000FF"/>
                </a:solidFill>
              </a:rPr>
              <a:t>亿美元。</a:t>
            </a:r>
            <a:endParaRPr lang="en-US" altLang="zh-CN" sz="2100" dirty="0">
              <a:solidFill>
                <a:srgbClr val="0000FF"/>
              </a:solidFill>
            </a:endParaRPr>
          </a:p>
          <a:p>
            <a:pPr marL="0" indent="0">
              <a:buNone/>
            </a:pPr>
            <a:r>
              <a:rPr lang="zh-CN" altLang="en-US" sz="2100" dirty="0">
                <a:solidFill>
                  <a:srgbClr val="FF0000"/>
                </a:solidFill>
              </a:rPr>
              <a:t>“这都是因为一个软件缺陷，只不过这碰巧是一个严重的软件缺陷”，“这个问题涉及</a:t>
            </a:r>
            <a:r>
              <a:rPr lang="en-US" altLang="zh-CN" sz="2100" dirty="0">
                <a:solidFill>
                  <a:srgbClr val="FF0000"/>
                </a:solidFill>
              </a:rPr>
              <a:t>……</a:t>
            </a:r>
            <a:r>
              <a:rPr lang="zh-CN" altLang="en-US" sz="2100" dirty="0">
                <a:solidFill>
                  <a:srgbClr val="FF0000"/>
                </a:solidFill>
              </a:rPr>
              <a:t>交易软件的安装，并造成</a:t>
            </a:r>
            <a:r>
              <a:rPr lang="en-US" altLang="zh-CN" sz="2100" dirty="0">
                <a:solidFill>
                  <a:srgbClr val="FF0000"/>
                </a:solidFill>
              </a:rPr>
              <a:t>……</a:t>
            </a:r>
            <a:r>
              <a:rPr lang="zh-CN" altLang="en-US" sz="2100" dirty="0">
                <a:solidFill>
                  <a:srgbClr val="FF0000"/>
                </a:solidFill>
              </a:rPr>
              <a:t>纽交所上市证券的无数错误指令。” “这套软件已从公司的系统上移除。”</a:t>
            </a:r>
          </a:p>
        </p:txBody>
      </p:sp>
    </p:spTree>
    <p:extLst>
      <p:ext uri="{BB962C8B-B14F-4D97-AF65-F5344CB8AC3E}">
        <p14:creationId xmlns:p14="http://schemas.microsoft.com/office/powerpoint/2010/main" val="13013758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2048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04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4" grpId="0" autoUpdateAnimBg="0"/>
      <p:bldP spid="20486" grpId="0" autoUpdateAnimBg="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191000" y="666750"/>
            <a:ext cx="4038600" cy="3661691"/>
          </a:xfrm>
        </p:spPr>
        <p:txBody>
          <a:bodyPr/>
          <a:lstStyle/>
          <a:p>
            <a:r>
              <a:rPr lang="en-US" altLang="zh-CN" dirty="0"/>
              <a:t>(1)</a:t>
            </a:r>
            <a:r>
              <a:rPr lang="zh-CN" altLang="en-US" dirty="0">
                <a:solidFill>
                  <a:srgbClr val="FF0000"/>
                </a:solidFill>
              </a:rPr>
              <a:t>语句覆盖</a:t>
            </a:r>
            <a:r>
              <a:rPr lang="zh-CN" altLang="en-US" dirty="0"/>
              <a:t>的基本思想是，设计若干测试用例，运行被测试的程序，使程序中的</a:t>
            </a:r>
            <a:r>
              <a:rPr lang="zh-CN" altLang="en-US" dirty="0">
                <a:solidFill>
                  <a:srgbClr val="00B0F0"/>
                </a:solidFill>
              </a:rPr>
              <a:t>每个可执行语句至少执行一次</a:t>
            </a:r>
            <a:r>
              <a:rPr lang="zh-CN" altLang="en-US" dirty="0"/>
              <a:t>。该程序段的语句覆盖用例可以</a:t>
            </a:r>
            <a:r>
              <a:rPr lang="zh-CN" altLang="en-US" dirty="0" smtClean="0"/>
              <a:t>是</a:t>
            </a:r>
            <a:r>
              <a:rPr lang="zh-CN" altLang="en-US" dirty="0"/>
              <a:t>：</a:t>
            </a:r>
            <a:r>
              <a:rPr lang="zh-CN" altLang="en-US" dirty="0" smtClean="0"/>
              <a:t>输入</a:t>
            </a:r>
            <a:r>
              <a:rPr lang="en-US" altLang="zh-CN" dirty="0"/>
              <a:t>:(x=2,y=3,z=4)</a:t>
            </a:r>
            <a:r>
              <a:rPr lang="zh-CN" altLang="en-US" dirty="0"/>
              <a:t>执行路径</a:t>
            </a:r>
            <a:r>
              <a:rPr lang="en-US" altLang="zh-CN" dirty="0"/>
              <a:t>:</a:t>
            </a:r>
            <a:r>
              <a:rPr lang="en-US" altLang="zh-CN" dirty="0" err="1"/>
              <a:t>abd</a:t>
            </a:r>
            <a:endParaRPr lang="en-US" altLang="zh-CN" dirty="0"/>
          </a:p>
          <a:p>
            <a:r>
              <a:rPr lang="zh-CN" altLang="en-US" dirty="0" smtClean="0"/>
              <a:t>根据</a:t>
            </a:r>
            <a:r>
              <a:rPr lang="zh-CN" altLang="en-US" dirty="0"/>
              <a:t>用例，执行语句</a:t>
            </a:r>
            <a:r>
              <a:rPr lang="en-US" altLang="zh-CN" dirty="0"/>
              <a:t>1</a:t>
            </a:r>
            <a:r>
              <a:rPr lang="zh-CN" altLang="en-US" dirty="0"/>
              <a:t>、</a:t>
            </a:r>
            <a:r>
              <a:rPr lang="en-US" altLang="zh-CN" dirty="0"/>
              <a:t>2</a:t>
            </a:r>
            <a:r>
              <a:rPr lang="zh-CN" altLang="en-US" dirty="0"/>
              <a:t>、</a:t>
            </a:r>
            <a:r>
              <a:rPr lang="en-US" altLang="zh-CN" dirty="0"/>
              <a:t>3</a:t>
            </a:r>
            <a:r>
              <a:rPr lang="zh-CN" altLang="en-US" dirty="0"/>
              <a:t>都执行了一次。</a:t>
            </a:r>
          </a:p>
        </p:txBody>
      </p:sp>
      <p:pic>
        <p:nvPicPr>
          <p:cNvPr id="5" name="图片 4"/>
          <p:cNvPicPr>
            <a:picLocks noChangeAspect="1"/>
          </p:cNvPicPr>
          <p:nvPr/>
        </p:nvPicPr>
        <p:blipFill>
          <a:blip r:embed="rId2"/>
          <a:stretch>
            <a:fillRect/>
          </a:stretch>
        </p:blipFill>
        <p:spPr>
          <a:xfrm>
            <a:off x="881164" y="133350"/>
            <a:ext cx="2895600" cy="4497544"/>
          </a:xfrm>
          <a:prstGeom prst="rect">
            <a:avLst/>
          </a:prstGeom>
        </p:spPr>
      </p:pic>
    </p:spTree>
    <p:extLst>
      <p:ext uri="{BB962C8B-B14F-4D97-AF65-F5344CB8AC3E}">
        <p14:creationId xmlns:p14="http://schemas.microsoft.com/office/powerpoint/2010/main" val="36967523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400" y="438150"/>
            <a:ext cx="7620000" cy="422672"/>
          </a:xfrm>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11.6.5  </a:t>
            </a:r>
            <a:r>
              <a:rPr lang="zh-CN" altLang="en-US" dirty="0"/>
              <a:t>基本路径法</a:t>
            </a:r>
          </a:p>
          <a:p>
            <a:pPr indent="449263">
              <a:lnSpc>
                <a:spcPct val="150000"/>
              </a:lnSpc>
            </a:pPr>
            <a:r>
              <a:rPr lang="zh-CN" altLang="en-US" sz="2000" dirty="0">
                <a:solidFill>
                  <a:srgbClr val="FF0000"/>
                </a:solidFill>
              </a:rPr>
              <a:t>基本路径测试法</a:t>
            </a:r>
            <a:r>
              <a:rPr lang="zh-CN" altLang="en-US" sz="2000" dirty="0"/>
              <a:t>是在</a:t>
            </a:r>
            <a:r>
              <a:rPr lang="zh-CN" altLang="en-US" sz="2000" dirty="0">
                <a:solidFill>
                  <a:srgbClr val="CC3399"/>
                </a:solidFill>
              </a:rPr>
              <a:t>程序控制流图</a:t>
            </a:r>
            <a:r>
              <a:rPr lang="zh-CN" altLang="en-US" sz="2000" dirty="0"/>
              <a:t>的基础上，通过分析控制构造的</a:t>
            </a:r>
            <a:r>
              <a:rPr lang="zh-CN" altLang="en-US" sz="2000" dirty="0">
                <a:solidFill>
                  <a:srgbClr val="00B050"/>
                </a:solidFill>
              </a:rPr>
              <a:t>环路复杂性</a:t>
            </a:r>
            <a:r>
              <a:rPr lang="zh-CN" altLang="en-US" sz="2000" dirty="0"/>
              <a:t>，导出基本可执行的</a:t>
            </a:r>
            <a:r>
              <a:rPr lang="zh-CN" altLang="en-US" sz="2000" dirty="0">
                <a:solidFill>
                  <a:srgbClr val="00B050"/>
                </a:solidFill>
              </a:rPr>
              <a:t>路径集合</a:t>
            </a:r>
            <a:r>
              <a:rPr lang="zh-CN" altLang="en-US" sz="2000" dirty="0"/>
              <a:t>，从而设计测试用例的方法</a:t>
            </a:r>
            <a:r>
              <a:rPr lang="zh-CN" altLang="en-US" sz="2000" dirty="0" smtClean="0"/>
              <a:t>。</a:t>
            </a:r>
            <a:endParaRPr lang="en-US" altLang="zh-CN" sz="2000" dirty="0" smtClean="0"/>
          </a:p>
          <a:p>
            <a:pPr indent="449263">
              <a:lnSpc>
                <a:spcPct val="150000"/>
              </a:lnSpc>
            </a:pPr>
            <a:r>
              <a:rPr lang="zh-CN" altLang="en-US" sz="2000" dirty="0" smtClean="0"/>
              <a:t>在</a:t>
            </a:r>
            <a:r>
              <a:rPr lang="zh-CN" altLang="en-US" sz="2000" dirty="0"/>
              <a:t>基本路径测试中，设计出的测试用例要保证在测试中程序的</a:t>
            </a:r>
            <a:r>
              <a:rPr lang="zh-CN" altLang="en-US" sz="2000" dirty="0">
                <a:solidFill>
                  <a:srgbClr val="00B0F0"/>
                </a:solidFill>
              </a:rPr>
              <a:t>每条可执行语句至少执行一次</a:t>
            </a:r>
            <a:r>
              <a:rPr lang="zh-CN" altLang="en-US" sz="2000" dirty="0"/>
              <a:t>。在基本路径法中，需要使用程序的控制流图进行可视化表达</a:t>
            </a:r>
            <a:r>
              <a:rPr lang="zh-CN" altLang="en-US" sz="2000" dirty="0" smtClean="0"/>
              <a:t>。</a:t>
            </a:r>
            <a:endParaRPr lang="zh-CN" altLang="en-US" sz="2000" dirty="0"/>
          </a:p>
        </p:txBody>
      </p:sp>
    </p:spTree>
    <p:extLst>
      <p:ext uri="{BB962C8B-B14F-4D97-AF65-F5344CB8AC3E}">
        <p14:creationId xmlns:p14="http://schemas.microsoft.com/office/powerpoint/2010/main" val="33025072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66928" y="361950"/>
            <a:ext cx="8229600" cy="3661691"/>
          </a:xfrm>
        </p:spPr>
        <p:txBody>
          <a:bodyPr/>
          <a:lstStyle/>
          <a:p>
            <a:pPr indent="449263">
              <a:lnSpc>
                <a:spcPct val="150000"/>
              </a:lnSpc>
            </a:pPr>
            <a:r>
              <a:rPr lang="zh-CN" altLang="en-US" dirty="0"/>
              <a:t>程序的</a:t>
            </a:r>
            <a:r>
              <a:rPr lang="zh-CN" altLang="en-US" dirty="0">
                <a:solidFill>
                  <a:srgbClr val="FF0000"/>
                </a:solidFill>
              </a:rPr>
              <a:t>控制流图</a:t>
            </a:r>
            <a:r>
              <a:rPr lang="zh-CN" altLang="en-US" dirty="0"/>
              <a:t>是描述程序控制流的一种图示方法。其中，圆圈称为控制流图的一个结点，表示一个或</a:t>
            </a:r>
            <a:r>
              <a:rPr lang="zh-CN" altLang="en-US" dirty="0">
                <a:solidFill>
                  <a:srgbClr val="00B050"/>
                </a:solidFill>
              </a:rPr>
              <a:t>多个无分支的语句或源程序语句</a:t>
            </a:r>
            <a:r>
              <a:rPr lang="zh-CN" altLang="en-US" dirty="0"/>
              <a:t>；</a:t>
            </a:r>
            <a:r>
              <a:rPr lang="zh-CN" altLang="en-US" dirty="0">
                <a:solidFill>
                  <a:srgbClr val="FF0000"/>
                </a:solidFill>
              </a:rPr>
              <a:t>箭头</a:t>
            </a:r>
            <a:r>
              <a:rPr lang="zh-CN" altLang="en-US" dirty="0"/>
              <a:t>称为边或连接，代表</a:t>
            </a:r>
            <a:r>
              <a:rPr lang="zh-CN" altLang="en-US" dirty="0">
                <a:solidFill>
                  <a:srgbClr val="00B050"/>
                </a:solidFill>
              </a:rPr>
              <a:t>控制流</a:t>
            </a:r>
            <a:r>
              <a:rPr lang="zh-CN" altLang="en-US" dirty="0"/>
              <a:t>。在将程序流程图简化成控制流图时，应注意：</a:t>
            </a:r>
          </a:p>
          <a:p>
            <a:pPr marL="342900" indent="-342900">
              <a:lnSpc>
                <a:spcPct val="150000"/>
              </a:lnSpc>
              <a:buFont typeface="Wingdings" panose="05000000000000000000" pitchFamily="2" charset="2"/>
              <a:buChar char="Ø"/>
            </a:pPr>
            <a:r>
              <a:rPr lang="zh-CN" altLang="en-US" dirty="0"/>
              <a:t>在选择或多分支结构中，分支的汇聚处应有一个</a:t>
            </a:r>
            <a:r>
              <a:rPr lang="zh-CN" altLang="en-US" dirty="0">
                <a:solidFill>
                  <a:srgbClr val="FF0000"/>
                </a:solidFill>
              </a:rPr>
              <a:t>汇聚结点</a:t>
            </a:r>
            <a:r>
              <a:rPr lang="zh-CN" altLang="en-US" dirty="0"/>
              <a:t>；</a:t>
            </a:r>
          </a:p>
          <a:p>
            <a:pPr marL="342900" indent="-342900">
              <a:lnSpc>
                <a:spcPct val="150000"/>
              </a:lnSpc>
              <a:buFont typeface="Wingdings" panose="05000000000000000000" pitchFamily="2" charset="2"/>
              <a:buChar char="Ø"/>
            </a:pPr>
            <a:r>
              <a:rPr lang="zh-CN" altLang="en-US" dirty="0"/>
              <a:t>边和结点圈定的区域叫做</a:t>
            </a:r>
            <a:r>
              <a:rPr lang="zh-CN" altLang="en-US" dirty="0">
                <a:solidFill>
                  <a:srgbClr val="FF0000"/>
                </a:solidFill>
              </a:rPr>
              <a:t>区域</a:t>
            </a:r>
            <a:r>
              <a:rPr lang="zh-CN" altLang="en-US" dirty="0"/>
              <a:t>，当对区域计数时，</a:t>
            </a:r>
            <a:r>
              <a:rPr lang="zh-CN" altLang="en-US" dirty="0">
                <a:solidFill>
                  <a:srgbClr val="00B050"/>
                </a:solidFill>
              </a:rPr>
              <a:t>图形外的区域</a:t>
            </a:r>
            <a:r>
              <a:rPr lang="zh-CN" altLang="en-US" dirty="0"/>
              <a:t>也应记为一个区域。</a:t>
            </a:r>
          </a:p>
          <a:p>
            <a:endParaRPr lang="zh-CN" altLang="en-US" dirty="0"/>
          </a:p>
        </p:txBody>
      </p:sp>
    </p:spTree>
    <p:extLst>
      <p:ext uri="{BB962C8B-B14F-4D97-AF65-F5344CB8AC3E}">
        <p14:creationId xmlns:p14="http://schemas.microsoft.com/office/powerpoint/2010/main" val="18645675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endParaRPr lang="zh-CN" altLang="en-US" dirty="0"/>
          </a:p>
        </p:txBody>
      </p:sp>
      <p:pic>
        <p:nvPicPr>
          <p:cNvPr id="5122" name="图片 28" descr="693e934e7b1ba372e255cb979f959f3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276350"/>
            <a:ext cx="6472224"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p:cNvSpPr txBox="1"/>
          <p:nvPr/>
        </p:nvSpPr>
        <p:spPr>
          <a:xfrm>
            <a:off x="3771900" y="3973786"/>
            <a:ext cx="3733800" cy="369332"/>
          </a:xfrm>
          <a:prstGeom prst="rect">
            <a:avLst/>
          </a:prstGeom>
          <a:noFill/>
        </p:spPr>
        <p:txBody>
          <a:bodyPr wrap="square" rtlCol="0">
            <a:spAutoFit/>
          </a:bodyPr>
          <a:lstStyle/>
          <a:p>
            <a:r>
              <a:rPr lang="zh-CN" altLang="zh-CN" dirty="0">
                <a:solidFill>
                  <a:prstClr val="black"/>
                </a:solidFill>
              </a:rPr>
              <a:t>控制流图</a:t>
            </a:r>
            <a:r>
              <a:rPr lang="zh-CN" altLang="zh-CN" dirty="0" smtClean="0">
                <a:solidFill>
                  <a:prstClr val="black"/>
                </a:solidFill>
              </a:rPr>
              <a:t>表示</a:t>
            </a:r>
            <a:endParaRPr lang="zh-CN" altLang="zh-CN" dirty="0">
              <a:solidFill>
                <a:prstClr val="black"/>
              </a:solidFill>
            </a:endParaRPr>
          </a:p>
        </p:txBody>
      </p:sp>
    </p:spTree>
    <p:extLst>
      <p:ext uri="{BB962C8B-B14F-4D97-AF65-F5344CB8AC3E}">
        <p14:creationId xmlns:p14="http://schemas.microsoft.com/office/powerpoint/2010/main" val="4595776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285750"/>
            <a:ext cx="8229600" cy="3661691"/>
          </a:xfrm>
        </p:spPr>
        <p:txBody>
          <a:bodyPr/>
          <a:lstStyle/>
          <a:p>
            <a:pPr>
              <a:lnSpc>
                <a:spcPct val="150000"/>
              </a:lnSpc>
            </a:pPr>
            <a:r>
              <a:rPr lang="zh-CN" altLang="en-US" sz="2000" dirty="0">
                <a:solidFill>
                  <a:srgbClr val="C00000"/>
                </a:solidFill>
              </a:rPr>
              <a:t>环路复杂度</a:t>
            </a:r>
            <a:r>
              <a:rPr lang="zh-CN" altLang="en-US" sz="2000" dirty="0"/>
              <a:t>是一种为程序逻辑复杂性提供定量测度的软件</a:t>
            </a:r>
            <a:r>
              <a:rPr lang="zh-CN" altLang="en-US" sz="2000" dirty="0" smtClean="0"/>
              <a:t>度量，将</a:t>
            </a:r>
            <a:r>
              <a:rPr lang="zh-CN" altLang="en-US" sz="2000" dirty="0"/>
              <a:t>该度量用于计算程序的基本独立路径</a:t>
            </a:r>
            <a:r>
              <a:rPr lang="zh-CN" altLang="en-US" sz="2000" dirty="0" smtClean="0"/>
              <a:t>数，为</a:t>
            </a:r>
            <a:r>
              <a:rPr lang="zh-CN" altLang="en-US" sz="2000" dirty="0"/>
              <a:t>确保所有语句至少执行一次的测试数量的</a:t>
            </a:r>
            <a:r>
              <a:rPr lang="zh-CN" altLang="en-US" sz="2000" dirty="0">
                <a:solidFill>
                  <a:srgbClr val="00B050"/>
                </a:solidFill>
              </a:rPr>
              <a:t>上界</a:t>
            </a:r>
            <a:r>
              <a:rPr lang="zh-CN" altLang="en-US" sz="2000" dirty="0"/>
              <a:t>。独立路径必须包含一条在定义之前不曾用到的边。计算环路复杂度的方法有以下</a:t>
            </a:r>
            <a:r>
              <a:rPr lang="en-US" altLang="zh-CN" sz="2000" dirty="0"/>
              <a:t>3</a:t>
            </a:r>
            <a:r>
              <a:rPr lang="zh-CN" altLang="en-US" sz="2000" dirty="0"/>
              <a:t>种。</a:t>
            </a:r>
          </a:p>
          <a:p>
            <a:pPr>
              <a:lnSpc>
                <a:spcPct val="150000"/>
              </a:lnSpc>
            </a:pPr>
            <a:r>
              <a:rPr lang="en-US" altLang="zh-CN" sz="2000" dirty="0"/>
              <a:t>(1)</a:t>
            </a:r>
            <a:r>
              <a:rPr lang="zh-CN" altLang="en-US" sz="2000" dirty="0"/>
              <a:t>流图中区域的数量对应于环路的复杂度。</a:t>
            </a:r>
          </a:p>
          <a:p>
            <a:pPr>
              <a:lnSpc>
                <a:spcPct val="150000"/>
              </a:lnSpc>
            </a:pPr>
            <a:r>
              <a:rPr lang="en-US" altLang="zh-CN" sz="2000" dirty="0"/>
              <a:t>(2)</a:t>
            </a:r>
            <a:r>
              <a:rPr lang="zh-CN" altLang="en-US" sz="2000" dirty="0"/>
              <a:t>给定流图</a:t>
            </a:r>
            <a:r>
              <a:rPr lang="en-US" altLang="zh-CN" sz="2000" dirty="0"/>
              <a:t>G</a:t>
            </a:r>
            <a:r>
              <a:rPr lang="zh-CN" altLang="en-US" sz="2000" dirty="0"/>
              <a:t>的环路复杂</a:t>
            </a:r>
            <a:r>
              <a:rPr lang="zh-CN" altLang="en-US" sz="2000" dirty="0" smtClean="0"/>
              <a:t>度</a:t>
            </a:r>
            <a:r>
              <a:rPr lang="en-US" altLang="zh-CN" sz="2000" dirty="0" smtClean="0"/>
              <a:t>V(G)</a:t>
            </a:r>
            <a:r>
              <a:rPr lang="zh-CN" altLang="en-US" sz="2000" dirty="0" smtClean="0"/>
              <a:t>，定义</a:t>
            </a:r>
            <a:r>
              <a:rPr lang="zh-CN" altLang="en-US" sz="2000" dirty="0"/>
              <a:t>为</a:t>
            </a:r>
            <a:r>
              <a:rPr lang="en-US" altLang="zh-CN" sz="2000" dirty="0"/>
              <a:t>V(G)=</a:t>
            </a:r>
            <a:r>
              <a:rPr lang="en-US" altLang="zh-CN" sz="2000" dirty="0" smtClean="0"/>
              <a:t>E-N+2</a:t>
            </a:r>
            <a:r>
              <a:rPr lang="zh-CN" altLang="en-US" sz="2000" dirty="0" smtClean="0"/>
              <a:t>，其中</a:t>
            </a:r>
            <a:r>
              <a:rPr lang="en-US" altLang="zh-CN" sz="2000" dirty="0"/>
              <a:t>E</a:t>
            </a:r>
            <a:r>
              <a:rPr lang="zh-CN" altLang="en-US" sz="2000" dirty="0"/>
              <a:t>是流图中边的</a:t>
            </a:r>
            <a:r>
              <a:rPr lang="zh-CN" altLang="en-US" sz="2000" dirty="0" smtClean="0"/>
              <a:t>数量，</a:t>
            </a:r>
            <a:r>
              <a:rPr lang="en-US" altLang="zh-CN" sz="2000" dirty="0" smtClean="0"/>
              <a:t>N</a:t>
            </a:r>
            <a:r>
              <a:rPr lang="zh-CN" altLang="en-US" sz="2000" dirty="0" smtClean="0"/>
              <a:t>是流</a:t>
            </a:r>
            <a:r>
              <a:rPr lang="zh-CN" altLang="en-US" sz="2000" dirty="0"/>
              <a:t>图中节点的数量。</a:t>
            </a:r>
          </a:p>
          <a:p>
            <a:pPr>
              <a:lnSpc>
                <a:spcPct val="150000"/>
              </a:lnSpc>
            </a:pPr>
            <a:r>
              <a:rPr lang="en-US" altLang="zh-CN" sz="2000" dirty="0"/>
              <a:t>(3)</a:t>
            </a:r>
            <a:r>
              <a:rPr lang="zh-CN" altLang="en-US" sz="2000" dirty="0"/>
              <a:t>给定流图</a:t>
            </a:r>
            <a:r>
              <a:rPr lang="en-US" altLang="zh-CN" sz="2000" dirty="0"/>
              <a:t>G</a:t>
            </a:r>
            <a:r>
              <a:rPr lang="zh-CN" altLang="en-US" sz="2000" dirty="0"/>
              <a:t>的环路复杂度</a:t>
            </a:r>
            <a:r>
              <a:rPr lang="en-US" altLang="zh-CN" sz="2000" dirty="0" smtClean="0"/>
              <a:t>V(</a:t>
            </a:r>
            <a:r>
              <a:rPr lang="en-US" altLang="zh-CN" sz="2000" dirty="0"/>
              <a:t>G</a:t>
            </a:r>
            <a:r>
              <a:rPr lang="en-US" altLang="zh-CN" sz="2000" dirty="0" smtClean="0"/>
              <a:t>)</a:t>
            </a:r>
            <a:r>
              <a:rPr lang="zh-CN" altLang="en-US" sz="2000" dirty="0" smtClean="0"/>
              <a:t>，定义</a:t>
            </a:r>
            <a:r>
              <a:rPr lang="zh-CN" altLang="en-US" sz="2000" dirty="0"/>
              <a:t>为</a:t>
            </a:r>
            <a:r>
              <a:rPr lang="en-US" altLang="zh-CN" sz="2000" dirty="0"/>
              <a:t>V(G)=</a:t>
            </a:r>
            <a:r>
              <a:rPr lang="en-US" altLang="zh-CN" sz="2000" dirty="0" smtClean="0"/>
              <a:t>P+1</a:t>
            </a:r>
            <a:r>
              <a:rPr lang="zh-CN" altLang="en-US" sz="2000" dirty="0" smtClean="0"/>
              <a:t>，其中</a:t>
            </a:r>
            <a:r>
              <a:rPr lang="en-US" altLang="zh-CN" sz="2000" dirty="0"/>
              <a:t>P</a:t>
            </a:r>
            <a:r>
              <a:rPr lang="zh-CN" altLang="en-US" sz="2000" dirty="0"/>
              <a:t>是流图</a:t>
            </a:r>
            <a:r>
              <a:rPr lang="en-US" altLang="zh-CN" sz="2000" dirty="0"/>
              <a:t>G</a:t>
            </a:r>
            <a:r>
              <a:rPr lang="zh-CN" altLang="en-US" sz="2000" dirty="0"/>
              <a:t>中判定节点的数量。</a:t>
            </a:r>
          </a:p>
        </p:txBody>
      </p:sp>
    </p:spTree>
    <p:extLst>
      <p:ext uri="{BB962C8B-B14F-4D97-AF65-F5344CB8AC3E}">
        <p14:creationId xmlns:p14="http://schemas.microsoft.com/office/powerpoint/2010/main" val="35119597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 </a:t>
            </a:r>
            <a:r>
              <a:rPr lang="en-US" altLang="zh-CN" dirty="0" smtClean="0"/>
              <a:t>      </a:t>
            </a:r>
            <a:r>
              <a:rPr lang="zh-CN" altLang="en-US" dirty="0" smtClean="0"/>
              <a:t>基本</a:t>
            </a:r>
            <a:r>
              <a:rPr lang="zh-CN" altLang="en-US" dirty="0"/>
              <a:t>路径测试法适用于模块的详细设计及源程序。其步骤如下：</a:t>
            </a:r>
          </a:p>
          <a:p>
            <a:pPr marL="457200" indent="-457200">
              <a:lnSpc>
                <a:spcPct val="150000"/>
              </a:lnSpc>
              <a:buFont typeface="+mj-ea"/>
              <a:buAutoNum type="circleNumDbPlain"/>
            </a:pPr>
            <a:r>
              <a:rPr lang="zh-CN" altLang="en-US" sz="2000" dirty="0" smtClean="0"/>
              <a:t>以</a:t>
            </a:r>
            <a:r>
              <a:rPr lang="zh-CN" altLang="en-US" sz="2000" dirty="0"/>
              <a:t>详细设计或源代码为基础，导出程序的控制流图；</a:t>
            </a:r>
          </a:p>
          <a:p>
            <a:pPr marL="457200" indent="-457200">
              <a:lnSpc>
                <a:spcPct val="150000"/>
              </a:lnSpc>
              <a:buFont typeface="+mj-ea"/>
              <a:buAutoNum type="circleNumDbPlain"/>
            </a:pPr>
            <a:r>
              <a:rPr lang="zh-CN" altLang="en-US" sz="2000" dirty="0" smtClean="0"/>
              <a:t>计算</a:t>
            </a:r>
            <a:r>
              <a:rPr lang="zh-CN" altLang="en-US" sz="2000" dirty="0"/>
              <a:t>得出控制流图</a:t>
            </a:r>
            <a:r>
              <a:rPr lang="en-US" altLang="zh-CN" sz="2000" dirty="0"/>
              <a:t>G</a:t>
            </a:r>
            <a:r>
              <a:rPr lang="zh-CN" altLang="en-US" sz="2000" dirty="0"/>
              <a:t>的环路复杂度</a:t>
            </a:r>
            <a:r>
              <a:rPr lang="en-US" altLang="zh-CN" sz="2000" dirty="0"/>
              <a:t>V(G)</a:t>
            </a:r>
            <a:r>
              <a:rPr lang="zh-CN" altLang="en-US" sz="2000" dirty="0"/>
              <a:t>；</a:t>
            </a:r>
          </a:p>
          <a:p>
            <a:pPr marL="457200" indent="-457200">
              <a:lnSpc>
                <a:spcPct val="150000"/>
              </a:lnSpc>
              <a:buFont typeface="+mj-ea"/>
              <a:buAutoNum type="circleNumDbPlain"/>
            </a:pPr>
            <a:r>
              <a:rPr lang="zh-CN" altLang="en-US" sz="2000" dirty="0" smtClean="0"/>
              <a:t>确定</a:t>
            </a:r>
            <a:r>
              <a:rPr lang="zh-CN" altLang="en-US" sz="2000" dirty="0"/>
              <a:t>线性无关的路径的基本集；</a:t>
            </a:r>
          </a:p>
          <a:p>
            <a:pPr marL="457200" indent="-457200">
              <a:lnSpc>
                <a:spcPct val="150000"/>
              </a:lnSpc>
              <a:buFont typeface="+mj-ea"/>
              <a:buAutoNum type="circleNumDbPlain"/>
            </a:pPr>
            <a:r>
              <a:rPr lang="zh-CN" altLang="en-US" sz="2000" dirty="0" smtClean="0"/>
              <a:t>生成</a:t>
            </a:r>
            <a:r>
              <a:rPr lang="zh-CN" altLang="en-US" sz="2000" dirty="0"/>
              <a:t>测试用例，确保基本路径集中每条路径的执行</a:t>
            </a:r>
            <a:r>
              <a:rPr lang="zh-CN" altLang="en-US" dirty="0"/>
              <a:t>。</a:t>
            </a:r>
          </a:p>
        </p:txBody>
      </p:sp>
    </p:spTree>
    <p:extLst>
      <p:ext uri="{BB962C8B-B14F-4D97-AF65-F5344CB8AC3E}">
        <p14:creationId xmlns:p14="http://schemas.microsoft.com/office/powerpoint/2010/main" val="3801210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361951"/>
            <a:ext cx="8229600" cy="1371600"/>
          </a:xfrm>
        </p:spPr>
        <p:txBody>
          <a:bodyPr/>
          <a:lstStyle/>
          <a:p>
            <a:r>
              <a:rPr lang="zh-CN" altLang="en-US" dirty="0"/>
              <a:t>对于下面的程序，假设</a:t>
            </a:r>
            <a:r>
              <a:rPr lang="zh-CN" altLang="en-US" dirty="0" smtClean="0"/>
              <a:t>输入的</a:t>
            </a:r>
            <a:r>
              <a:rPr lang="zh-CN" altLang="en-US" dirty="0"/>
              <a:t>取值范围是</a:t>
            </a:r>
            <a:r>
              <a:rPr lang="en-US" altLang="zh-CN" dirty="0" smtClean="0"/>
              <a:t>1000&lt;year&lt;2001</a:t>
            </a:r>
            <a:r>
              <a:rPr lang="zh-CN" altLang="en-US" dirty="0"/>
              <a:t>，使用基本路径测试法为变量</a:t>
            </a:r>
            <a:r>
              <a:rPr lang="en-US" altLang="zh-CN" dirty="0"/>
              <a:t>year</a:t>
            </a:r>
            <a:r>
              <a:rPr lang="zh-CN" altLang="en-US" dirty="0"/>
              <a:t>设计测试用例，使其满足基本路径覆盖的要求。</a:t>
            </a:r>
          </a:p>
        </p:txBody>
      </p:sp>
      <p:pic>
        <p:nvPicPr>
          <p:cNvPr id="5" name="图片 4"/>
          <p:cNvPicPr>
            <a:picLocks noChangeAspect="1"/>
          </p:cNvPicPr>
          <p:nvPr/>
        </p:nvPicPr>
        <p:blipFill>
          <a:blip r:embed="rId2"/>
          <a:stretch>
            <a:fillRect/>
          </a:stretch>
        </p:blipFill>
        <p:spPr>
          <a:xfrm>
            <a:off x="1219200" y="1609994"/>
            <a:ext cx="3607524" cy="3569579"/>
          </a:xfrm>
          <a:prstGeom prst="rect">
            <a:avLst/>
          </a:prstGeom>
        </p:spPr>
      </p:pic>
      <p:pic>
        <p:nvPicPr>
          <p:cNvPr id="6" name="内容占位符 4"/>
          <p:cNvPicPr>
            <a:picLocks noChangeAspect="1"/>
          </p:cNvPicPr>
          <p:nvPr/>
        </p:nvPicPr>
        <p:blipFill>
          <a:blip r:embed="rId3"/>
          <a:stretch>
            <a:fillRect/>
          </a:stretch>
        </p:blipFill>
        <p:spPr>
          <a:xfrm>
            <a:off x="5561162" y="1303330"/>
            <a:ext cx="2889259" cy="3662362"/>
          </a:xfrm>
          <a:prstGeom prst="rect">
            <a:avLst/>
          </a:prstGeom>
        </p:spPr>
      </p:pic>
    </p:spTree>
    <p:extLst>
      <p:ext uri="{BB962C8B-B14F-4D97-AF65-F5344CB8AC3E}">
        <p14:creationId xmlns:p14="http://schemas.microsoft.com/office/powerpoint/2010/main" val="37440639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pic>
        <p:nvPicPr>
          <p:cNvPr id="5" name="内容占位符 4"/>
          <p:cNvPicPr>
            <a:picLocks noGrp="1" noChangeAspect="1"/>
          </p:cNvPicPr>
          <p:nvPr>
            <p:ph sz="quarter" idx="13"/>
          </p:nvPr>
        </p:nvPicPr>
        <p:blipFill>
          <a:blip r:embed="rId2"/>
          <a:stretch>
            <a:fillRect/>
          </a:stretch>
        </p:blipFill>
        <p:spPr>
          <a:xfrm>
            <a:off x="76200" y="666750"/>
            <a:ext cx="3117859" cy="3662362"/>
          </a:xfrm>
          <a:prstGeom prst="rect">
            <a:avLst/>
          </a:prstGeom>
        </p:spPr>
      </p:pic>
      <p:sp>
        <p:nvSpPr>
          <p:cNvPr id="6" name="矩形 5"/>
          <p:cNvSpPr/>
          <p:nvPr/>
        </p:nvSpPr>
        <p:spPr>
          <a:xfrm>
            <a:off x="3505200" y="21970"/>
            <a:ext cx="5334000" cy="5121530"/>
          </a:xfrm>
          <a:prstGeom prst="rect">
            <a:avLst/>
          </a:prstGeom>
        </p:spPr>
        <p:txBody>
          <a:bodyPr wrap="square">
            <a:spAutoFit/>
          </a:bodyPr>
          <a:lstStyle/>
          <a:p>
            <a:pPr>
              <a:lnSpc>
                <a:spcPct val="150000"/>
              </a:lnSpc>
            </a:pPr>
            <a:r>
              <a:rPr lang="zh-CN" altLang="en-US" sz="2000" dirty="0"/>
              <a:t>通过控制流</a:t>
            </a:r>
            <a:r>
              <a:rPr lang="zh-CN" altLang="en-US" sz="2000" dirty="0" smtClean="0"/>
              <a:t>图，</a:t>
            </a:r>
            <a:r>
              <a:rPr lang="zh-CN" altLang="en-US" sz="2000" dirty="0" smtClean="0">
                <a:solidFill>
                  <a:srgbClr val="FF0000"/>
                </a:solidFill>
              </a:rPr>
              <a:t>环路</a:t>
            </a:r>
            <a:r>
              <a:rPr lang="zh-CN" altLang="en-US" sz="2000" dirty="0">
                <a:solidFill>
                  <a:srgbClr val="FF0000"/>
                </a:solidFill>
              </a:rPr>
              <a:t>复杂度V(G)=区域数=4</a:t>
            </a:r>
            <a:r>
              <a:rPr lang="zh-CN" altLang="en-US" sz="2000" dirty="0"/>
              <a:t>。</a:t>
            </a:r>
          </a:p>
          <a:p>
            <a:pPr>
              <a:lnSpc>
                <a:spcPct val="150000"/>
              </a:lnSpc>
            </a:pPr>
            <a:r>
              <a:rPr lang="zh-CN" altLang="en-US" sz="2000" dirty="0"/>
              <a:t>线性无关的路径集如下。</a:t>
            </a:r>
          </a:p>
          <a:p>
            <a:pPr>
              <a:lnSpc>
                <a:spcPct val="150000"/>
              </a:lnSpc>
            </a:pPr>
            <a:r>
              <a:rPr lang="zh-CN" altLang="en-US" sz="2000" dirty="0"/>
              <a:t>(1) 1-3-8</a:t>
            </a:r>
          </a:p>
          <a:p>
            <a:pPr>
              <a:lnSpc>
                <a:spcPct val="150000"/>
              </a:lnSpc>
            </a:pPr>
            <a:r>
              <a:rPr lang="zh-CN" altLang="en-US" sz="2000" dirty="0"/>
              <a:t>(2) 1-2-5-8</a:t>
            </a:r>
          </a:p>
          <a:p>
            <a:pPr>
              <a:lnSpc>
                <a:spcPct val="150000"/>
              </a:lnSpc>
            </a:pPr>
            <a:r>
              <a:rPr lang="zh-CN" altLang="en-US" sz="2000" dirty="0"/>
              <a:t>(3) 1-2-4-7-8</a:t>
            </a:r>
          </a:p>
          <a:p>
            <a:pPr>
              <a:lnSpc>
                <a:spcPct val="150000"/>
              </a:lnSpc>
            </a:pPr>
            <a:r>
              <a:rPr lang="zh-CN" altLang="en-US" sz="2000" dirty="0"/>
              <a:t>(4) 1-2-4-6-8</a:t>
            </a:r>
          </a:p>
          <a:p>
            <a:pPr>
              <a:lnSpc>
                <a:spcPct val="150000"/>
              </a:lnSpc>
            </a:pPr>
            <a:r>
              <a:rPr lang="zh-CN" altLang="en-US" sz="2000" dirty="0"/>
              <a:t>设计测试用例:</a:t>
            </a:r>
          </a:p>
          <a:p>
            <a:pPr>
              <a:lnSpc>
                <a:spcPct val="150000"/>
              </a:lnSpc>
            </a:pPr>
            <a:r>
              <a:rPr lang="zh-CN" altLang="en-US" sz="2000" dirty="0"/>
              <a:t>路径1：输入数据：yea=1999 预期结果:1eap=0</a:t>
            </a:r>
          </a:p>
          <a:p>
            <a:pPr>
              <a:lnSpc>
                <a:spcPct val="150000"/>
              </a:lnSpc>
            </a:pPr>
            <a:r>
              <a:rPr lang="zh-CN" altLang="en-US" sz="2000" dirty="0"/>
              <a:t>路径2：输入数据：yea=1996 预期结果:leap=1</a:t>
            </a:r>
          </a:p>
          <a:p>
            <a:pPr>
              <a:lnSpc>
                <a:spcPct val="150000"/>
              </a:lnSpc>
            </a:pPr>
            <a:r>
              <a:rPr lang="zh-CN" altLang="en-US" sz="2000" dirty="0"/>
              <a:t>路径3：输入数据：yea=1800 预期结果:leap=0</a:t>
            </a:r>
          </a:p>
          <a:p>
            <a:pPr>
              <a:lnSpc>
                <a:spcPct val="150000"/>
              </a:lnSpc>
            </a:pPr>
            <a:r>
              <a:rPr lang="zh-CN" altLang="en-US" sz="2000" dirty="0"/>
              <a:t>路径4：输入数据：yea=1600 预期结果:leap=1</a:t>
            </a:r>
          </a:p>
        </p:txBody>
      </p:sp>
    </p:spTree>
    <p:extLst>
      <p:ext uri="{BB962C8B-B14F-4D97-AF65-F5344CB8AC3E}">
        <p14:creationId xmlns:p14="http://schemas.microsoft.com/office/powerpoint/2010/main" val="20329600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11.6.6  </a:t>
            </a:r>
            <a:r>
              <a:rPr lang="zh-CN" altLang="en-US" dirty="0"/>
              <a:t>白盒测试方法选择</a:t>
            </a:r>
          </a:p>
          <a:p>
            <a:r>
              <a:rPr lang="zh-CN" altLang="en-US" sz="1800" dirty="0" smtClean="0">
                <a:solidFill>
                  <a:srgbClr val="C00000"/>
                </a:solidFill>
              </a:rPr>
              <a:t>选择</a:t>
            </a:r>
            <a:r>
              <a:rPr lang="zh-CN" altLang="en-US" sz="1800" dirty="0">
                <a:solidFill>
                  <a:srgbClr val="C00000"/>
                </a:solidFill>
              </a:rPr>
              <a:t>白盒测试方法</a:t>
            </a:r>
            <a:r>
              <a:rPr lang="zh-CN" altLang="en-US" sz="1800" dirty="0">
                <a:solidFill>
                  <a:srgbClr val="C00000"/>
                </a:solidFill>
              </a:rPr>
              <a:t>的几条经验：</a:t>
            </a:r>
          </a:p>
          <a:p>
            <a:pPr marL="285750" indent="-285750">
              <a:buFont typeface="Wingdings" panose="05000000000000000000" pitchFamily="2" charset="2"/>
              <a:buChar char="Ø"/>
            </a:pPr>
            <a:r>
              <a:rPr lang="zh-CN" altLang="en-US" sz="1600" dirty="0" smtClean="0"/>
              <a:t>在</a:t>
            </a:r>
            <a:r>
              <a:rPr lang="zh-CN" altLang="en-US" sz="1600" dirty="0"/>
              <a:t>测试中，可采取先静态再动态的组合方式，先进行代码检查和静态结构分析，再进行覆盖测试；</a:t>
            </a:r>
          </a:p>
          <a:p>
            <a:pPr marL="285750" indent="-285750">
              <a:buFont typeface="Wingdings" panose="05000000000000000000" pitchFamily="2" charset="2"/>
              <a:buChar char="Ø"/>
            </a:pPr>
            <a:r>
              <a:rPr lang="zh-CN" altLang="en-US" sz="1600" dirty="0" smtClean="0"/>
              <a:t>利用</a:t>
            </a:r>
            <a:r>
              <a:rPr lang="zh-CN" altLang="en-US" sz="1600" dirty="0"/>
              <a:t>静态分析的结果作为引导，通过代码检查和动态测试的方式对静态分析的结果做进一步确认；</a:t>
            </a:r>
          </a:p>
          <a:p>
            <a:pPr marL="285750" indent="-285750">
              <a:buFont typeface="Wingdings" panose="05000000000000000000" pitchFamily="2" charset="2"/>
              <a:buChar char="Ø"/>
            </a:pPr>
            <a:r>
              <a:rPr lang="zh-CN" altLang="en-US" sz="1600" dirty="0" smtClean="0"/>
              <a:t>覆盖</a:t>
            </a:r>
            <a:r>
              <a:rPr lang="zh-CN" altLang="en-US" sz="1600" dirty="0"/>
              <a:t>测试是白盒测试的重点，一般可使用基本路径测试法达到语句覆盖标准，对于软件的重点模块，应使用多种覆盖标准衡量测试的覆盖率；</a:t>
            </a:r>
          </a:p>
          <a:p>
            <a:pPr marL="285750" indent="-285750">
              <a:buFont typeface="Wingdings" panose="05000000000000000000" pitchFamily="2" charset="2"/>
              <a:buChar char="Ø"/>
            </a:pPr>
            <a:r>
              <a:rPr lang="zh-CN" altLang="en-US" sz="1600" dirty="0" smtClean="0"/>
              <a:t>在</a:t>
            </a:r>
            <a:r>
              <a:rPr lang="zh-CN" altLang="en-US" sz="1600" dirty="0"/>
              <a:t>不同的测试阶段测试重点不同，在单元测试阶段，以代码检查、覆盖测试为主，在集成测试阶段，需要增加静态结构分析等，在系统测试阶段，应根据黑盒测试的结果，采用相应的白盒测试方法。</a:t>
            </a:r>
          </a:p>
        </p:txBody>
      </p:sp>
    </p:spTree>
    <p:extLst>
      <p:ext uri="{BB962C8B-B14F-4D97-AF65-F5344CB8AC3E}">
        <p14:creationId xmlns:p14="http://schemas.microsoft.com/office/powerpoint/2010/main" val="322404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11.6   </a:t>
            </a:r>
            <a:r>
              <a:rPr lang="zh-CN" altLang="en-US" dirty="0"/>
              <a:t>白盒测试</a:t>
            </a:r>
          </a:p>
        </p:txBody>
      </p:sp>
      <p:sp>
        <p:nvSpPr>
          <p:cNvPr id="4" name="内容占位符 3"/>
          <p:cNvSpPr>
            <a:spLocks noGrp="1"/>
          </p:cNvSpPr>
          <p:nvPr>
            <p:ph sz="quarter" idx="13"/>
          </p:nvPr>
        </p:nvSpPr>
        <p:spPr>
          <a:xfrm>
            <a:off x="465306" y="1266306"/>
            <a:ext cx="8229600" cy="3661691"/>
          </a:xfrm>
        </p:spPr>
        <p:txBody>
          <a:bodyPr/>
          <a:lstStyle/>
          <a:p>
            <a:r>
              <a:rPr lang="en-US" altLang="zh-CN" dirty="0"/>
              <a:t>11.6.7  </a:t>
            </a:r>
            <a:r>
              <a:rPr lang="zh-CN" altLang="en-US" dirty="0"/>
              <a:t>白盒测试与黑盒测试</a:t>
            </a:r>
            <a:r>
              <a:rPr lang="zh-CN" altLang="en-US" dirty="0" smtClean="0"/>
              <a:t>比较</a:t>
            </a:r>
            <a:endParaRPr lang="en-US" altLang="zh-CN" sz="2000" dirty="0" smtClean="0"/>
          </a:p>
          <a:p>
            <a:r>
              <a:rPr lang="en-US" altLang="zh-CN" sz="2000" dirty="0"/>
              <a:t> </a:t>
            </a:r>
            <a:r>
              <a:rPr lang="en-US" altLang="zh-CN" sz="2000" dirty="0" smtClean="0"/>
              <a:t>      </a:t>
            </a:r>
            <a:r>
              <a:rPr lang="zh-CN" altLang="en-US" sz="2000" dirty="0" smtClean="0"/>
              <a:t>白</a:t>
            </a:r>
            <a:r>
              <a:rPr lang="zh-CN" altLang="en-US" sz="2000" dirty="0"/>
              <a:t>盒测试和黑盒测试是两类软件测试方法，传统的软件测试活动基本上都可以划分到这两类测试方法中</a:t>
            </a:r>
            <a:r>
              <a:rPr lang="zh-CN" altLang="en-US" sz="2000" dirty="0" smtClean="0"/>
              <a:t>。</a:t>
            </a:r>
            <a:endParaRPr lang="zh-CN" altLang="en-US" sz="2000" dirty="0"/>
          </a:p>
          <a:p>
            <a:endParaRPr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181477566"/>
              </p:ext>
            </p:extLst>
          </p:nvPr>
        </p:nvGraphicFramePr>
        <p:xfrm>
          <a:off x="721468" y="2571750"/>
          <a:ext cx="7973438" cy="2127647"/>
        </p:xfrm>
        <a:graphic>
          <a:graphicData uri="http://schemas.openxmlformats.org/drawingml/2006/table">
            <a:tbl>
              <a:tblPr firstRow="1" firstCol="1" lastRow="1" lastCol="1" bandRow="1" bandCol="1">
                <a:tableStyleId>{5940675A-B579-460E-94D1-54222C63F5DA}</a:tableStyleId>
              </a:tblPr>
              <a:tblGrid>
                <a:gridCol w="3986719"/>
                <a:gridCol w="3986719"/>
              </a:tblGrid>
              <a:tr h="625779">
                <a:tc>
                  <a:txBody>
                    <a:bodyPr/>
                    <a:lstStyle/>
                    <a:p>
                      <a:pPr indent="127000" algn="l" fontAlgn="auto">
                        <a:lnSpc>
                          <a:spcPts val="1460"/>
                        </a:lnSpc>
                        <a:spcAft>
                          <a:spcPts val="0"/>
                        </a:spcAft>
                      </a:pPr>
                      <a:r>
                        <a:rPr lang="zh-CN" sz="1600" b="1" kern="100" dirty="0">
                          <a:effectLst/>
                        </a:rPr>
                        <a:t>白盒测试</a:t>
                      </a:r>
                      <a:endParaRPr lang="zh-CN" sz="1600" b="1" kern="10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127000" algn="l" fontAlgn="auto">
                        <a:lnSpc>
                          <a:spcPts val="1460"/>
                        </a:lnSpc>
                        <a:spcAft>
                          <a:spcPts val="0"/>
                        </a:spcAft>
                      </a:pPr>
                      <a:r>
                        <a:rPr lang="zh-CN" sz="1600" b="1" kern="100" dirty="0">
                          <a:effectLst/>
                        </a:rPr>
                        <a:t>黑盒测试</a:t>
                      </a:r>
                      <a:endParaRPr lang="zh-CN" sz="1600" b="1" kern="1000" dirty="0">
                        <a:effectLst/>
                        <a:latin typeface="Times New Roman" panose="02020603050405020304" pitchFamily="18" charset="0"/>
                        <a:ea typeface="宋体" panose="02010600030101010101" pitchFamily="2" charset="-122"/>
                      </a:endParaRPr>
                    </a:p>
                  </a:txBody>
                  <a:tcPr marL="68580" marR="68580" marT="0" marB="0" anchor="ctr"/>
                </a:tc>
              </a:tr>
              <a:tr h="375467">
                <a:tc>
                  <a:txBody>
                    <a:bodyPr/>
                    <a:lstStyle/>
                    <a:p>
                      <a:pPr indent="127000" algn="l" fontAlgn="auto">
                        <a:lnSpc>
                          <a:spcPts val="1460"/>
                        </a:lnSpc>
                        <a:spcAft>
                          <a:spcPts val="0"/>
                        </a:spcAft>
                      </a:pPr>
                      <a:r>
                        <a:rPr lang="zh-CN" sz="1800" kern="100" dirty="0">
                          <a:effectLst/>
                        </a:rPr>
                        <a:t>考察程序逻辑结构</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127000" algn="l" fontAlgn="auto">
                        <a:lnSpc>
                          <a:spcPts val="1460"/>
                        </a:lnSpc>
                        <a:spcAft>
                          <a:spcPts val="0"/>
                        </a:spcAft>
                      </a:pPr>
                      <a:r>
                        <a:rPr lang="zh-CN" sz="1800" kern="100">
                          <a:effectLst/>
                        </a:rPr>
                        <a:t>不涉及程序结构</a:t>
                      </a:r>
                      <a:endParaRPr lang="zh-CN" sz="1800" kern="1000">
                        <a:effectLst/>
                        <a:latin typeface="Times New Roman" panose="02020603050405020304" pitchFamily="18" charset="0"/>
                        <a:ea typeface="宋体" panose="02010600030101010101" pitchFamily="2" charset="-122"/>
                      </a:endParaRPr>
                    </a:p>
                  </a:txBody>
                  <a:tcPr marL="68580" marR="68580" marT="0" marB="0" anchor="ctr"/>
                </a:tc>
              </a:tr>
              <a:tr h="375467">
                <a:tc>
                  <a:txBody>
                    <a:bodyPr/>
                    <a:lstStyle/>
                    <a:p>
                      <a:pPr indent="127000" algn="l" fontAlgn="auto">
                        <a:lnSpc>
                          <a:spcPts val="1460"/>
                        </a:lnSpc>
                        <a:spcAft>
                          <a:spcPts val="0"/>
                        </a:spcAft>
                      </a:pPr>
                      <a:r>
                        <a:rPr lang="zh-CN" sz="1800" kern="100" dirty="0">
                          <a:effectLst/>
                        </a:rPr>
                        <a:t>用程序结构信息生成测试用例</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127000" algn="l" fontAlgn="auto">
                        <a:lnSpc>
                          <a:spcPts val="1460"/>
                        </a:lnSpc>
                        <a:spcAft>
                          <a:spcPts val="0"/>
                        </a:spcAft>
                      </a:pPr>
                      <a:r>
                        <a:rPr lang="zh-CN" sz="1800" kern="100" dirty="0">
                          <a:effectLst/>
                        </a:rPr>
                        <a:t>用软件规格说明书生成测试用例</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r>
              <a:tr h="375467">
                <a:tc>
                  <a:txBody>
                    <a:bodyPr/>
                    <a:lstStyle/>
                    <a:p>
                      <a:pPr indent="127000" algn="l" fontAlgn="auto">
                        <a:lnSpc>
                          <a:spcPts val="1460"/>
                        </a:lnSpc>
                        <a:spcAft>
                          <a:spcPts val="0"/>
                        </a:spcAft>
                      </a:pPr>
                      <a:r>
                        <a:rPr lang="zh-CN" sz="1800" kern="100" dirty="0">
                          <a:effectLst/>
                        </a:rPr>
                        <a:t>主要适用于单元测试和集成测试</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127000" algn="l" fontAlgn="auto">
                        <a:lnSpc>
                          <a:spcPts val="1460"/>
                        </a:lnSpc>
                        <a:spcAft>
                          <a:spcPts val="0"/>
                        </a:spcAft>
                      </a:pPr>
                      <a:r>
                        <a:rPr lang="zh-CN" sz="1800" kern="100" dirty="0">
                          <a:effectLst/>
                        </a:rPr>
                        <a:t>可适用于从单元测试到系统验收测试</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r>
              <a:tr h="375467">
                <a:tc>
                  <a:txBody>
                    <a:bodyPr/>
                    <a:lstStyle/>
                    <a:p>
                      <a:pPr indent="127000" algn="l" fontAlgn="auto">
                        <a:lnSpc>
                          <a:spcPts val="1460"/>
                        </a:lnSpc>
                        <a:spcAft>
                          <a:spcPts val="0"/>
                        </a:spcAft>
                      </a:pPr>
                      <a:r>
                        <a:rPr lang="zh-CN" sz="1800" kern="100" dirty="0">
                          <a:effectLst/>
                        </a:rPr>
                        <a:t>对所有逻辑路径进行测试</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127000" algn="l" fontAlgn="auto">
                        <a:lnSpc>
                          <a:spcPts val="1460"/>
                        </a:lnSpc>
                        <a:spcAft>
                          <a:spcPts val="0"/>
                        </a:spcAft>
                      </a:pPr>
                      <a:r>
                        <a:rPr lang="zh-CN" sz="1800" kern="100" dirty="0">
                          <a:effectLst/>
                        </a:rPr>
                        <a:t>某些代码段得不到测试</a:t>
                      </a:r>
                      <a:endParaRPr lang="zh-CN" sz="1800" kern="1000" dirty="0">
                        <a:effectLst/>
                        <a:latin typeface="Times New Roman" panose="02020603050405020304" pitchFamily="18" charset="0"/>
                        <a:ea typeface="宋体" panose="02010600030101010101" pitchFamily="2" charset="-122"/>
                      </a:endParaRPr>
                    </a:p>
                  </a:txBody>
                  <a:tcPr marL="68580" marR="68580" marT="0" marB="0" anchor="ctr"/>
                </a:tc>
              </a:tr>
            </a:tbl>
          </a:graphicData>
        </a:graphic>
      </p:graphicFrame>
    </p:spTree>
    <p:extLst>
      <p:ext uri="{BB962C8B-B14F-4D97-AF65-F5344CB8AC3E}">
        <p14:creationId xmlns:p14="http://schemas.microsoft.com/office/powerpoint/2010/main" val="33903531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22" name="Rectangle 2"/>
          <p:cNvSpPr>
            <a:spLocks noGrp="1" noChangeArrowheads="1"/>
          </p:cNvSpPr>
          <p:nvPr>
            <p:ph type="title"/>
          </p:nvPr>
        </p:nvSpPr>
        <p:spPr/>
        <p:txBody>
          <a:bodyPr/>
          <a:lstStyle/>
          <a:p>
            <a:endParaRPr lang="zh-CN" altLang="zh-CN"/>
          </a:p>
        </p:txBody>
      </p:sp>
      <p:sp>
        <p:nvSpPr>
          <p:cNvPr id="133123" name="Rectangle 3"/>
          <p:cNvSpPr>
            <a:spLocks noGrp="1" noChangeArrowheads="1"/>
          </p:cNvSpPr>
          <p:nvPr>
            <p:ph type="body" idx="1"/>
          </p:nvPr>
        </p:nvSpPr>
        <p:spPr/>
        <p:txBody>
          <a:bodyPr/>
          <a:lstStyle/>
          <a:p>
            <a:pPr>
              <a:lnSpc>
                <a:spcPct val="200000"/>
              </a:lnSpc>
            </a:pPr>
            <a:r>
              <a:rPr lang="zh-CN" altLang="en-US" sz="2400" dirty="0"/>
              <a:t>软件测试背景，国外软件测试人员与开发人员的比例</a:t>
            </a:r>
          </a:p>
          <a:p>
            <a:pPr>
              <a:lnSpc>
                <a:spcPct val="200000"/>
              </a:lnSpc>
            </a:pPr>
            <a:r>
              <a:rPr lang="zh-CN" altLang="en-US" sz="2400" dirty="0"/>
              <a:t>微软的开发工程师与测试工程师的比例</a:t>
            </a:r>
            <a:r>
              <a:rPr lang="en-US" altLang="zh-CN" sz="2400" dirty="0"/>
              <a:t>1∶2</a:t>
            </a:r>
            <a:r>
              <a:rPr lang="zh-CN" altLang="en-US" sz="2400" dirty="0"/>
              <a:t>，国内一般公司是</a:t>
            </a:r>
            <a:r>
              <a:rPr lang="en-US" altLang="zh-CN" sz="2400" dirty="0"/>
              <a:t>6∶1</a:t>
            </a:r>
            <a:r>
              <a:rPr lang="zh-CN" altLang="en-US" sz="2400" dirty="0"/>
              <a:t>；</a:t>
            </a:r>
          </a:p>
          <a:p>
            <a:endParaRPr lang="zh-CN" altLang="en-US" dirty="0"/>
          </a:p>
          <a:p>
            <a:endParaRPr lang="en-US" altLang="zh-CN" dirty="0"/>
          </a:p>
        </p:txBody>
      </p:sp>
    </p:spTree>
    <p:extLst>
      <p:ext uri="{BB962C8B-B14F-4D97-AF65-F5344CB8AC3E}">
        <p14:creationId xmlns:p14="http://schemas.microsoft.com/office/powerpoint/2010/main" val="3150668407"/>
      </p:ext>
    </p:extLst>
  </p:cSld>
  <p:clrMapOvr>
    <a:masterClrMapping/>
  </p:clrMapOvr>
  <p:transition>
    <p:split orient="vert"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0" presetClass="entr" presetSubtype="0" decel="100000" fill="hold" grpId="0" nodeType="withEffect" nodePh="1">
                                  <p:stCondLst>
                                    <p:cond delay="0"/>
                                  </p:stCondLst>
                                  <p:endCondLst>
                                    <p:cond evt="begin" delay="0">
                                      <p:tn val="5"/>
                                    </p:cond>
                                  </p:endCondLst>
                                  <p:childTnLst>
                                    <p:set>
                                      <p:cBhvr>
                                        <p:cTn id="6" dur="0" fill="hold">
                                          <p:stCondLst>
                                            <p:cond delay="0"/>
                                          </p:stCondLst>
                                        </p:cTn>
                                        <p:tgtEl>
                                          <p:spTgt spid="133122"/>
                                        </p:tgtEl>
                                        <p:attrNameLst>
                                          <p:attrName>style.visibility</p:attrName>
                                        </p:attrNameLst>
                                      </p:cBhvr>
                                      <p:to>
                                        <p:strVal val="visible"/>
                                      </p:to>
                                    </p:set>
                                    <p:anim calcmode="lin" valueType="num">
                                      <p:cBhvr>
                                        <p:cTn id="7" dur="1000" fill="hold"/>
                                        <p:tgtEl>
                                          <p:spTgt spid="133122"/>
                                        </p:tgtEl>
                                        <p:attrNameLst>
                                          <p:attrName>ppt_w</p:attrName>
                                        </p:attrNameLst>
                                      </p:cBhvr>
                                      <p:tavLst>
                                        <p:tav tm="0">
                                          <p:val>
                                            <p:strVal val="#ppt_w+.3"/>
                                          </p:val>
                                        </p:tav>
                                        <p:tav tm="100000">
                                          <p:val>
                                            <p:strVal val="#ppt_w"/>
                                          </p:val>
                                        </p:tav>
                                      </p:tavLst>
                                    </p:anim>
                                    <p:anim calcmode="lin" valueType="num">
                                      <p:cBhvr>
                                        <p:cTn id="8" dur="1000" fill="hold"/>
                                        <p:tgtEl>
                                          <p:spTgt spid="133122"/>
                                        </p:tgtEl>
                                        <p:attrNameLst>
                                          <p:attrName>ppt_h</p:attrName>
                                        </p:attrNameLst>
                                      </p:cBhvr>
                                      <p:tavLst>
                                        <p:tav tm="0">
                                          <p:val>
                                            <p:strVal val="#ppt_h"/>
                                          </p:val>
                                        </p:tav>
                                        <p:tav tm="100000">
                                          <p:val>
                                            <p:strVal val="#ppt_h"/>
                                          </p:val>
                                        </p:tav>
                                      </p:tavLst>
                                    </p:anim>
                                    <p:animEffect transition="in" filter="fade">
                                      <p:cBhvr>
                                        <p:cTn id="9" dur="1000"/>
                                        <p:tgtEl>
                                          <p:spTgt spid="133122"/>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0" presetClass="entr" presetSubtype="0" decel="100000" fill="hold" grpId="0" nodeType="clickEffect">
                                  <p:stCondLst>
                                    <p:cond delay="0"/>
                                  </p:stCondLst>
                                  <p:childTnLst>
                                    <p:set>
                                      <p:cBhvr>
                                        <p:cTn id="13" dur="0" fill="hold">
                                          <p:stCondLst>
                                            <p:cond delay="0"/>
                                          </p:stCondLst>
                                        </p:cTn>
                                        <p:tgtEl>
                                          <p:spTgt spid="133123">
                                            <p:txEl>
                                              <p:pRg st="0" end="0"/>
                                            </p:txEl>
                                          </p:spTgt>
                                        </p:tgtEl>
                                        <p:attrNameLst>
                                          <p:attrName>style.visibility</p:attrName>
                                        </p:attrNameLst>
                                      </p:cBhvr>
                                      <p:to>
                                        <p:strVal val="visible"/>
                                      </p:to>
                                    </p:set>
                                    <p:anim calcmode="lin" valueType="num">
                                      <p:cBhvr>
                                        <p:cTn id="14" dur="1000" fill="hold"/>
                                        <p:tgtEl>
                                          <p:spTgt spid="133123">
                                            <p:txEl>
                                              <p:pRg st="0" end="0"/>
                                            </p:txEl>
                                          </p:spTgt>
                                        </p:tgtEl>
                                        <p:attrNameLst>
                                          <p:attrName>ppt_w</p:attrName>
                                        </p:attrNameLst>
                                      </p:cBhvr>
                                      <p:tavLst>
                                        <p:tav tm="0">
                                          <p:val>
                                            <p:strVal val="#ppt_w+.3"/>
                                          </p:val>
                                        </p:tav>
                                        <p:tav tm="100000">
                                          <p:val>
                                            <p:strVal val="#ppt_w"/>
                                          </p:val>
                                        </p:tav>
                                      </p:tavLst>
                                    </p:anim>
                                    <p:anim calcmode="lin" valueType="num">
                                      <p:cBhvr>
                                        <p:cTn id="15" dur="1000" fill="hold"/>
                                        <p:tgtEl>
                                          <p:spTgt spid="133123">
                                            <p:txEl>
                                              <p:pRg st="0" end="0"/>
                                            </p:txEl>
                                          </p:spTgt>
                                        </p:tgtEl>
                                        <p:attrNameLst>
                                          <p:attrName>ppt_h</p:attrName>
                                        </p:attrNameLst>
                                      </p:cBhvr>
                                      <p:tavLst>
                                        <p:tav tm="0">
                                          <p:val>
                                            <p:strVal val="#ppt_h"/>
                                          </p:val>
                                        </p:tav>
                                        <p:tav tm="100000">
                                          <p:val>
                                            <p:strVal val="#ppt_h"/>
                                          </p:val>
                                        </p:tav>
                                      </p:tavLst>
                                    </p:anim>
                                    <p:animEffect transition="in" filter="fade">
                                      <p:cBhvr>
                                        <p:cTn id="16" dur="1000"/>
                                        <p:tgtEl>
                                          <p:spTgt spid="133123">
                                            <p:txEl>
                                              <p:pRg st="0" end="0"/>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0" presetClass="entr" presetSubtype="0" decel="100000" fill="hold" grpId="0" nodeType="clickEffect">
                                  <p:stCondLst>
                                    <p:cond delay="0"/>
                                  </p:stCondLst>
                                  <p:childTnLst>
                                    <p:set>
                                      <p:cBhvr>
                                        <p:cTn id="20" dur="0" fill="hold">
                                          <p:stCondLst>
                                            <p:cond delay="0"/>
                                          </p:stCondLst>
                                        </p:cTn>
                                        <p:tgtEl>
                                          <p:spTgt spid="133123">
                                            <p:txEl>
                                              <p:pRg st="1" end="1"/>
                                            </p:txEl>
                                          </p:spTgt>
                                        </p:tgtEl>
                                        <p:attrNameLst>
                                          <p:attrName>style.visibility</p:attrName>
                                        </p:attrNameLst>
                                      </p:cBhvr>
                                      <p:to>
                                        <p:strVal val="visible"/>
                                      </p:to>
                                    </p:set>
                                    <p:anim calcmode="lin" valueType="num">
                                      <p:cBhvr>
                                        <p:cTn id="21" dur="1000" fill="hold"/>
                                        <p:tgtEl>
                                          <p:spTgt spid="133123">
                                            <p:txEl>
                                              <p:pRg st="1" end="1"/>
                                            </p:txEl>
                                          </p:spTgt>
                                        </p:tgtEl>
                                        <p:attrNameLst>
                                          <p:attrName>ppt_w</p:attrName>
                                        </p:attrNameLst>
                                      </p:cBhvr>
                                      <p:tavLst>
                                        <p:tav tm="0">
                                          <p:val>
                                            <p:strVal val="#ppt_w+.3"/>
                                          </p:val>
                                        </p:tav>
                                        <p:tav tm="100000">
                                          <p:val>
                                            <p:strVal val="#ppt_w"/>
                                          </p:val>
                                        </p:tav>
                                      </p:tavLst>
                                    </p:anim>
                                    <p:anim calcmode="lin" valueType="num">
                                      <p:cBhvr>
                                        <p:cTn id="22" dur="1000" fill="hold"/>
                                        <p:tgtEl>
                                          <p:spTgt spid="133123">
                                            <p:txEl>
                                              <p:pRg st="1" end="1"/>
                                            </p:txEl>
                                          </p:spTgt>
                                        </p:tgtEl>
                                        <p:attrNameLst>
                                          <p:attrName>ppt_h</p:attrName>
                                        </p:attrNameLst>
                                      </p:cBhvr>
                                      <p:tavLst>
                                        <p:tav tm="0">
                                          <p:val>
                                            <p:strVal val="#ppt_h"/>
                                          </p:val>
                                        </p:tav>
                                        <p:tav tm="100000">
                                          <p:val>
                                            <p:strVal val="#ppt_h"/>
                                          </p:val>
                                        </p:tav>
                                      </p:tavLst>
                                    </p:anim>
                                    <p:animEffect transition="in" filter="fade">
                                      <p:cBhvr>
                                        <p:cTn id="23" dur="1000"/>
                                        <p:tgtEl>
                                          <p:spTgt spid="13312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22" grpId="0"/>
      <p:bldP spid="133123"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2336" y="333559"/>
            <a:ext cx="7620000" cy="422672"/>
          </a:xfrm>
        </p:spPr>
        <p:txBody>
          <a:bodyPr/>
          <a:lstStyle/>
          <a:p>
            <a:r>
              <a:rPr lang="en-US" altLang="zh-CN" dirty="0"/>
              <a:t>11.7</a:t>
            </a:r>
            <a:r>
              <a:rPr lang="zh-CN" altLang="zh-CN" dirty="0"/>
              <a:t>　软件测试的一般步骤</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a:xfrm>
            <a:off x="304800" y="877440"/>
            <a:ext cx="8229600" cy="3661691"/>
          </a:xfrm>
        </p:spPr>
        <p:txBody>
          <a:bodyPr/>
          <a:lstStyle/>
          <a:p>
            <a:pPr>
              <a:lnSpc>
                <a:spcPct val="150000"/>
              </a:lnSpc>
            </a:pPr>
            <a:r>
              <a:rPr lang="zh-CN" altLang="en-US" sz="2000" dirty="0">
                <a:latin typeface="+mn-ea"/>
              </a:rPr>
              <a:t>测试过程</a:t>
            </a:r>
            <a:r>
              <a:rPr lang="zh-CN" altLang="en-US" sz="2000" dirty="0" smtClean="0">
                <a:latin typeface="+mn-ea"/>
              </a:rPr>
              <a:t>按</a:t>
            </a:r>
            <a:r>
              <a:rPr lang="en-US" altLang="zh-CN" sz="2000" dirty="0" smtClean="0">
                <a:solidFill>
                  <a:srgbClr val="D60093"/>
                </a:solidFill>
                <a:latin typeface="+mn-ea"/>
              </a:rPr>
              <a:t>5</a:t>
            </a:r>
            <a:r>
              <a:rPr lang="zh-CN" altLang="en-US" sz="2000" dirty="0" smtClean="0">
                <a:solidFill>
                  <a:srgbClr val="D60093"/>
                </a:solidFill>
                <a:latin typeface="+mn-ea"/>
              </a:rPr>
              <a:t>个</a:t>
            </a:r>
            <a:r>
              <a:rPr lang="zh-CN" altLang="en-US" sz="2000" dirty="0">
                <a:latin typeface="+mn-ea"/>
              </a:rPr>
              <a:t>步骤进行，即</a:t>
            </a:r>
            <a:r>
              <a:rPr lang="zh-CN" altLang="en-US" sz="2000" dirty="0">
                <a:solidFill>
                  <a:srgbClr val="3333CC"/>
                </a:solidFill>
                <a:effectLst>
                  <a:outerShdw blurRad="38100" dist="38100" dir="2700000" algn="tl">
                    <a:srgbClr val="000000"/>
                  </a:outerShdw>
                </a:effectLst>
                <a:latin typeface="+mn-ea"/>
              </a:rPr>
              <a:t>单元测试</a:t>
            </a:r>
            <a:r>
              <a:rPr lang="zh-CN" altLang="en-US" sz="2000" dirty="0">
                <a:latin typeface="+mn-ea"/>
              </a:rPr>
              <a:t>、</a:t>
            </a:r>
            <a:r>
              <a:rPr lang="zh-CN" altLang="en-US" sz="2000" dirty="0">
                <a:solidFill>
                  <a:srgbClr val="3333CC"/>
                </a:solidFill>
                <a:effectLst>
                  <a:outerShdw blurRad="38100" dist="38100" dir="2700000" algn="tl">
                    <a:srgbClr val="000000"/>
                  </a:outerShdw>
                </a:effectLst>
                <a:latin typeface="+mn-ea"/>
              </a:rPr>
              <a:t>集成测试</a:t>
            </a:r>
            <a:r>
              <a:rPr lang="zh-CN" altLang="en-US" sz="2000" dirty="0">
                <a:latin typeface="+mn-ea"/>
              </a:rPr>
              <a:t>、</a:t>
            </a:r>
            <a:r>
              <a:rPr lang="zh-CN" altLang="en-US" sz="2000" dirty="0">
                <a:solidFill>
                  <a:srgbClr val="3333CC"/>
                </a:solidFill>
                <a:effectLst>
                  <a:outerShdw blurRad="38100" dist="38100" dir="2700000" algn="tl">
                    <a:srgbClr val="000000"/>
                  </a:outerShdw>
                </a:effectLst>
                <a:latin typeface="+mn-ea"/>
              </a:rPr>
              <a:t>确认测试</a:t>
            </a:r>
            <a:r>
              <a:rPr lang="zh-CN" altLang="en-US" sz="2000" dirty="0">
                <a:latin typeface="+mn-ea"/>
              </a:rPr>
              <a:t>和</a:t>
            </a:r>
            <a:r>
              <a:rPr lang="zh-CN" altLang="en-US" sz="2000" dirty="0" smtClean="0">
                <a:solidFill>
                  <a:srgbClr val="3333CC"/>
                </a:solidFill>
                <a:effectLst>
                  <a:outerShdw blurRad="38100" dist="38100" dir="2700000" algn="tl">
                    <a:srgbClr val="000000"/>
                  </a:outerShdw>
                </a:effectLst>
                <a:latin typeface="+mn-ea"/>
              </a:rPr>
              <a:t>系统测试、</a:t>
            </a:r>
            <a:r>
              <a:rPr lang="zh-CN" altLang="zh-CN" sz="2000" dirty="0">
                <a:solidFill>
                  <a:srgbClr val="3333CC"/>
                </a:solidFill>
                <a:effectLst>
                  <a:outerShdw blurRad="38100" dist="38100" dir="2700000" algn="tl">
                    <a:srgbClr val="000000"/>
                  </a:outerShdw>
                </a:effectLst>
                <a:latin typeface="+mn-ea"/>
              </a:rPr>
              <a:t>验收测试</a:t>
            </a:r>
            <a:r>
              <a:rPr lang="zh-CN" altLang="en-US" sz="2000" dirty="0" smtClean="0">
                <a:latin typeface="+mn-ea"/>
              </a:rPr>
              <a:t>。</a:t>
            </a:r>
            <a:endParaRPr lang="zh-CN" altLang="en-US" sz="2000" dirty="0">
              <a:latin typeface="+mn-ea"/>
            </a:endParaRPr>
          </a:p>
          <a:p>
            <a:pPr>
              <a:lnSpc>
                <a:spcPct val="150000"/>
              </a:lnSpc>
            </a:pPr>
            <a:r>
              <a:rPr lang="zh-CN" altLang="en-US" sz="2000" dirty="0">
                <a:latin typeface="+mn-ea"/>
              </a:rPr>
              <a:t>开始是</a:t>
            </a:r>
            <a:r>
              <a:rPr lang="zh-CN" altLang="en-US" sz="2000" dirty="0">
                <a:solidFill>
                  <a:srgbClr val="FF0000"/>
                </a:solidFill>
                <a:effectLst>
                  <a:outerShdw blurRad="38100" dist="38100" dir="2700000" algn="tl">
                    <a:srgbClr val="000000"/>
                  </a:outerShdw>
                </a:effectLst>
                <a:latin typeface="+mn-ea"/>
              </a:rPr>
              <a:t>单元测试</a:t>
            </a:r>
            <a:r>
              <a:rPr lang="zh-CN" altLang="en-US" sz="2000" dirty="0">
                <a:latin typeface="+mn-ea"/>
              </a:rPr>
              <a:t>，集中对用源代码实现的每一个程序单元进行测试，检查各个程序模块是否正确地实现了规定的功能</a:t>
            </a:r>
            <a:r>
              <a:rPr lang="zh-CN" altLang="en-US" sz="2000" dirty="0" smtClean="0">
                <a:latin typeface="+mn-ea"/>
              </a:rPr>
              <a:t>。</a:t>
            </a:r>
            <a:endParaRPr lang="en-US" altLang="zh-CN" sz="2000" dirty="0" smtClean="0">
              <a:latin typeface="+mn-ea"/>
            </a:endParaRPr>
          </a:p>
          <a:p>
            <a:pPr>
              <a:lnSpc>
                <a:spcPct val="150000"/>
              </a:lnSpc>
            </a:pPr>
            <a:r>
              <a:rPr lang="zh-CN" altLang="en-US" sz="2000" dirty="0">
                <a:solidFill>
                  <a:srgbClr val="FF0000"/>
                </a:solidFill>
                <a:effectLst>
                  <a:outerShdw blurRad="38100" dist="38100" dir="2700000" algn="tl">
                    <a:srgbClr val="000000"/>
                  </a:outerShdw>
                </a:effectLst>
                <a:latin typeface="+mn-ea"/>
              </a:rPr>
              <a:t>组装测试</a:t>
            </a:r>
            <a:r>
              <a:rPr lang="zh-CN" altLang="en-US" sz="2000" dirty="0">
                <a:latin typeface="+mn-ea"/>
              </a:rPr>
              <a:t>把已测试过的模块组装起来，主要对与设计相关的软件体系结构的构造进行测试。</a:t>
            </a:r>
          </a:p>
          <a:p>
            <a:pPr>
              <a:lnSpc>
                <a:spcPct val="150000"/>
              </a:lnSpc>
            </a:pPr>
            <a:r>
              <a:rPr lang="zh-CN" altLang="en-US" sz="2000" dirty="0">
                <a:solidFill>
                  <a:srgbClr val="FF0000"/>
                </a:solidFill>
                <a:effectLst>
                  <a:outerShdw blurRad="38100" dist="38100" dir="2700000" algn="tl">
                    <a:srgbClr val="000000"/>
                  </a:outerShdw>
                </a:effectLst>
                <a:latin typeface="+mn-ea"/>
              </a:rPr>
              <a:t>确认测试</a:t>
            </a:r>
            <a:r>
              <a:rPr lang="zh-CN" altLang="en-US" sz="2000" dirty="0">
                <a:latin typeface="+mn-ea"/>
              </a:rPr>
              <a:t>则是要检查已实现的软件是否满足了需求规格说明中确定了的各种需求，以及软件配置是否完全、正确。</a:t>
            </a:r>
          </a:p>
          <a:p>
            <a:endParaRPr lang="zh-CN" altLang="en-US" sz="1800" dirty="0">
              <a:latin typeface="+mn-ea"/>
            </a:endParaRPr>
          </a:p>
          <a:p>
            <a:endParaRPr lang="zh-CN" altLang="en-US" sz="2000" dirty="0"/>
          </a:p>
        </p:txBody>
      </p:sp>
    </p:spTree>
    <p:extLst>
      <p:ext uri="{BB962C8B-B14F-4D97-AF65-F5344CB8AC3E}">
        <p14:creationId xmlns:p14="http://schemas.microsoft.com/office/powerpoint/2010/main" val="7375599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11.7</a:t>
            </a:r>
            <a:r>
              <a:rPr lang="zh-CN" altLang="zh-CN" dirty="0"/>
              <a:t>　软件测试的一般步骤</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zh-CN" altLang="en-US" sz="2000" dirty="0">
                <a:solidFill>
                  <a:srgbClr val="FF0000"/>
                </a:solidFill>
                <a:effectLst>
                  <a:outerShdw blurRad="38100" dist="38100" dir="2700000" algn="tl">
                    <a:srgbClr val="000000"/>
                  </a:outerShdw>
                </a:effectLst>
                <a:latin typeface="+mn-ea"/>
              </a:rPr>
              <a:t>系统测试</a:t>
            </a:r>
            <a:r>
              <a:rPr lang="zh-CN" altLang="en-US" sz="2000" dirty="0">
                <a:latin typeface="+mn-ea"/>
              </a:rPr>
              <a:t>把已经经过确认的软件纳入实际运行环境中，与其它系统</a:t>
            </a:r>
            <a:r>
              <a:rPr lang="zh-CN" altLang="en-US" sz="2000" dirty="0" smtClean="0">
                <a:latin typeface="+mn-ea"/>
              </a:rPr>
              <a:t>成份</a:t>
            </a:r>
            <a:r>
              <a:rPr lang="zh-CN" altLang="zh-CN" sz="2000" dirty="0"/>
              <a:t>（如硬件、人员、数据库）</a:t>
            </a:r>
            <a:r>
              <a:rPr lang="zh-CN" altLang="en-US" sz="2000" dirty="0" smtClean="0">
                <a:latin typeface="+mn-ea"/>
              </a:rPr>
              <a:t>组合</a:t>
            </a:r>
            <a:r>
              <a:rPr lang="zh-CN" altLang="en-US" sz="2000" dirty="0">
                <a:latin typeface="+mn-ea"/>
              </a:rPr>
              <a:t>在一起进行测试</a:t>
            </a:r>
            <a:r>
              <a:rPr lang="zh-CN" altLang="en-US" sz="2000" dirty="0" smtClean="0">
                <a:latin typeface="+mn-ea"/>
              </a:rPr>
              <a:t>。</a:t>
            </a:r>
            <a:r>
              <a:rPr lang="zh-CN" altLang="zh-CN" sz="2000" dirty="0" smtClean="0"/>
              <a:t>系统测试</a:t>
            </a:r>
            <a:r>
              <a:rPr lang="zh-CN" altLang="zh-CN" sz="2000" dirty="0"/>
              <a:t>的任务是，验证所有系统元素都能正常配合，从而可以完成整个系统的功能，并能达到预期的性能</a:t>
            </a:r>
            <a:r>
              <a:rPr lang="zh-CN" altLang="zh-CN" sz="2000" dirty="0" smtClean="0"/>
              <a:t>。</a:t>
            </a:r>
            <a:endParaRPr lang="en-US" altLang="zh-CN" sz="2000" dirty="0" smtClean="0"/>
          </a:p>
          <a:p>
            <a:pPr fontAlgn="auto">
              <a:lnSpc>
                <a:spcPct val="150000"/>
              </a:lnSpc>
            </a:pPr>
            <a:r>
              <a:rPr lang="zh-CN" altLang="zh-CN" sz="2000" dirty="0">
                <a:solidFill>
                  <a:srgbClr val="FF0000"/>
                </a:solidFill>
                <a:effectLst>
                  <a:outerShdw blurRad="38100" dist="38100" dir="2700000" algn="tl">
                    <a:srgbClr val="000000"/>
                  </a:outerShdw>
                </a:effectLst>
                <a:latin typeface="+mn-ea"/>
              </a:rPr>
              <a:t>验收测试</a:t>
            </a:r>
            <a:r>
              <a:rPr lang="zh-CN" altLang="zh-CN" sz="2000" dirty="0"/>
              <a:t>以用户测试为主，分为</a:t>
            </a:r>
            <a:r>
              <a:rPr lang="en-US" altLang="zh-CN" sz="2000" i="1" dirty="0"/>
              <a:t>a</a:t>
            </a:r>
            <a:r>
              <a:rPr lang="zh-CN" altLang="zh-CN" sz="2000" dirty="0"/>
              <a:t>测试和</a:t>
            </a:r>
            <a:r>
              <a:rPr lang="en-US" altLang="zh-CN" sz="2000" i="1" dirty="0"/>
              <a:t>b</a:t>
            </a:r>
            <a:r>
              <a:rPr lang="zh-CN" altLang="zh-CN" sz="2000" dirty="0"/>
              <a:t>测试。</a:t>
            </a:r>
            <a:r>
              <a:rPr lang="en-US" altLang="zh-CN" sz="2000" i="1" dirty="0"/>
              <a:t>a</a:t>
            </a:r>
            <a:r>
              <a:rPr lang="zh-CN" altLang="zh-CN" sz="2000" dirty="0"/>
              <a:t>测试指的是由用户、测试人员、开发人员等共同参与的内部测试，而</a:t>
            </a:r>
            <a:r>
              <a:rPr lang="en-US" altLang="zh-CN" sz="2000" i="1" dirty="0"/>
              <a:t>b</a:t>
            </a:r>
            <a:r>
              <a:rPr lang="zh-CN" altLang="zh-CN" sz="2000" dirty="0"/>
              <a:t>测试指的是完全交给最终用户的测试。</a:t>
            </a:r>
          </a:p>
          <a:p>
            <a:endParaRPr lang="zh-CN" altLang="en-US" sz="2000" dirty="0"/>
          </a:p>
        </p:txBody>
      </p:sp>
    </p:spTree>
    <p:extLst>
      <p:ext uri="{BB962C8B-B14F-4D97-AF65-F5344CB8AC3E}">
        <p14:creationId xmlns:p14="http://schemas.microsoft.com/office/powerpoint/2010/main" val="20643815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11.8</a:t>
            </a:r>
            <a:r>
              <a:rPr lang="zh-CN" altLang="en-US" dirty="0"/>
              <a:t>　单元测试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11.8.1</a:t>
            </a:r>
            <a:r>
              <a:rPr lang="zh-CN" altLang="en-US" dirty="0"/>
              <a:t>　单元测试概述</a:t>
            </a:r>
          </a:p>
          <a:p>
            <a:pPr marL="285750" indent="-285750">
              <a:lnSpc>
                <a:spcPct val="150000"/>
              </a:lnSpc>
              <a:buClr>
                <a:srgbClr val="0070C0"/>
              </a:buClr>
              <a:buFont typeface="Wingdings" panose="05000000000000000000" pitchFamily="2" charset="2"/>
              <a:buChar char="Ø"/>
            </a:pPr>
            <a:r>
              <a:rPr lang="zh-CN" altLang="en-US" sz="1800" dirty="0" smtClean="0">
                <a:solidFill>
                  <a:srgbClr val="C00000"/>
                </a:solidFill>
              </a:rPr>
              <a:t>单元测试</a:t>
            </a:r>
            <a:r>
              <a:rPr lang="zh-CN" altLang="en-US" sz="1800" dirty="0"/>
              <a:t>是开发者通过编写代码检验被测代码的某单元功能是否正确而进行的测试。通常而言，一个单元测试是用于判断某个特定条件</a:t>
            </a:r>
            <a:r>
              <a:rPr lang="en-US" altLang="zh-CN" sz="1800" dirty="0"/>
              <a:t>(</a:t>
            </a:r>
            <a:r>
              <a:rPr lang="zh-CN" altLang="en-US" sz="1800" dirty="0"/>
              <a:t>或者场景</a:t>
            </a:r>
            <a:r>
              <a:rPr lang="en-US" altLang="zh-CN" sz="1800" dirty="0"/>
              <a:t>)</a:t>
            </a:r>
            <a:r>
              <a:rPr lang="zh-CN" altLang="en-US" sz="1800" dirty="0"/>
              <a:t>下</a:t>
            </a:r>
            <a:r>
              <a:rPr lang="zh-CN" altLang="en-US" sz="1800" dirty="0">
                <a:solidFill>
                  <a:srgbClr val="0070C0"/>
                </a:solidFill>
              </a:rPr>
              <a:t>某个特定函数</a:t>
            </a:r>
            <a:r>
              <a:rPr lang="zh-CN" altLang="en-US" sz="1800" dirty="0"/>
              <a:t>的行为</a:t>
            </a:r>
            <a:r>
              <a:rPr lang="zh-CN" altLang="en-US" sz="1800" dirty="0" smtClean="0"/>
              <a:t>。</a:t>
            </a:r>
            <a:endParaRPr lang="en-US" altLang="zh-CN" sz="1800" dirty="0" smtClean="0"/>
          </a:p>
          <a:p>
            <a:pPr marL="285750" indent="-285750">
              <a:lnSpc>
                <a:spcPct val="150000"/>
              </a:lnSpc>
              <a:buClr>
                <a:srgbClr val="0070C0"/>
              </a:buClr>
              <a:buFont typeface="Wingdings" panose="05000000000000000000" pitchFamily="2" charset="2"/>
              <a:buChar char="Ø"/>
            </a:pPr>
            <a:r>
              <a:rPr lang="zh-CN" altLang="en-US" sz="1800" dirty="0" smtClean="0"/>
              <a:t>单元测试</a:t>
            </a:r>
            <a:r>
              <a:rPr lang="zh-CN" altLang="en-US" sz="1800" dirty="0"/>
              <a:t>与其他测试不同，可以看作是编码工作的一部分，是</a:t>
            </a:r>
            <a:r>
              <a:rPr lang="zh-CN" altLang="en-US" sz="1800" dirty="0">
                <a:solidFill>
                  <a:srgbClr val="00B050"/>
                </a:solidFill>
              </a:rPr>
              <a:t>由程序员自己完成</a:t>
            </a:r>
            <a:r>
              <a:rPr lang="zh-CN" altLang="en-US" sz="1800" dirty="0" smtClean="0">
                <a:solidFill>
                  <a:srgbClr val="00B050"/>
                </a:solidFill>
              </a:rPr>
              <a:t>的</a:t>
            </a:r>
            <a:r>
              <a:rPr lang="zh-CN" altLang="en-US" sz="1800" dirty="0" smtClean="0"/>
              <a:t>。</a:t>
            </a:r>
            <a:endParaRPr lang="en-US" altLang="zh-CN" sz="1800" dirty="0" smtClean="0"/>
          </a:p>
          <a:p>
            <a:pPr marL="285750" indent="-285750">
              <a:lnSpc>
                <a:spcPct val="150000"/>
              </a:lnSpc>
              <a:buClr>
                <a:srgbClr val="0070C0"/>
              </a:buClr>
              <a:buFont typeface="Wingdings" panose="05000000000000000000" pitchFamily="2" charset="2"/>
              <a:buChar char="Ø"/>
            </a:pPr>
            <a:r>
              <a:rPr lang="zh-CN" altLang="en-US" sz="1800" dirty="0" smtClean="0">
                <a:solidFill>
                  <a:srgbClr val="00B050"/>
                </a:solidFill>
              </a:rPr>
              <a:t>单元测试</a:t>
            </a:r>
            <a:r>
              <a:rPr lang="zh-CN" altLang="en-US" sz="1800" dirty="0">
                <a:solidFill>
                  <a:srgbClr val="00B050"/>
                </a:solidFill>
              </a:rPr>
              <a:t>是软件测试的基础</a:t>
            </a:r>
            <a:r>
              <a:rPr lang="zh-CN" altLang="en-US" sz="1800" dirty="0"/>
              <a:t>，其效果会直接影响到软件后期的测试，最终在很大程度上影响软件质量</a:t>
            </a:r>
            <a:r>
              <a:rPr lang="zh-CN" altLang="en-US" sz="1800" dirty="0" smtClean="0"/>
              <a:t>。</a:t>
            </a:r>
            <a:endParaRPr lang="zh-CN" altLang="en-US" dirty="0"/>
          </a:p>
        </p:txBody>
      </p:sp>
    </p:spTree>
    <p:extLst>
      <p:ext uri="{BB962C8B-B14F-4D97-AF65-F5344CB8AC3E}">
        <p14:creationId xmlns:p14="http://schemas.microsoft.com/office/powerpoint/2010/main" val="2252548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11.8</a:t>
            </a:r>
            <a:r>
              <a:rPr lang="zh-CN" altLang="en-US" dirty="0"/>
              <a:t>　单元测试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pPr>
              <a:lnSpc>
                <a:spcPct val="150000"/>
              </a:lnSpc>
            </a:pPr>
            <a:r>
              <a:rPr lang="en-US" altLang="zh-CN" dirty="0"/>
              <a:t>11.8.2</a:t>
            </a:r>
            <a:r>
              <a:rPr lang="zh-CN" altLang="en-US" dirty="0"/>
              <a:t>　单元测试内容</a:t>
            </a:r>
          </a:p>
          <a:p>
            <a:pPr>
              <a:lnSpc>
                <a:spcPct val="150000"/>
              </a:lnSpc>
            </a:pPr>
            <a:r>
              <a:rPr lang="zh-CN" altLang="zh-CN" dirty="0" smtClean="0"/>
              <a:t>⑴</a:t>
            </a:r>
            <a:r>
              <a:rPr lang="zh-CN" altLang="zh-CN" dirty="0"/>
              <a:t>模块接口测试</a:t>
            </a:r>
            <a:r>
              <a:rPr lang="en-US" altLang="zh-CN" dirty="0"/>
              <a:t>;</a:t>
            </a:r>
          </a:p>
          <a:p>
            <a:pPr>
              <a:lnSpc>
                <a:spcPct val="150000"/>
              </a:lnSpc>
            </a:pPr>
            <a:r>
              <a:rPr lang="zh-CN" altLang="zh-CN" dirty="0"/>
              <a:t>⑵模块局部数据结构测试</a:t>
            </a:r>
            <a:r>
              <a:rPr lang="en-US" altLang="zh-CN" dirty="0"/>
              <a:t>;</a:t>
            </a:r>
          </a:p>
          <a:p>
            <a:pPr>
              <a:lnSpc>
                <a:spcPct val="150000"/>
              </a:lnSpc>
            </a:pPr>
            <a:r>
              <a:rPr lang="zh-CN" altLang="zh-CN" dirty="0"/>
              <a:t>⑶模块边界条件测试</a:t>
            </a:r>
            <a:r>
              <a:rPr lang="en-US" altLang="zh-CN" dirty="0"/>
              <a:t>;</a:t>
            </a:r>
          </a:p>
          <a:p>
            <a:pPr>
              <a:lnSpc>
                <a:spcPct val="150000"/>
              </a:lnSpc>
            </a:pPr>
            <a:r>
              <a:rPr lang="zh-CN" altLang="zh-CN" dirty="0"/>
              <a:t>⑷模块中所有独立执行通路测试</a:t>
            </a:r>
            <a:r>
              <a:rPr lang="en-US" altLang="zh-CN" dirty="0"/>
              <a:t>;</a:t>
            </a:r>
          </a:p>
          <a:p>
            <a:pPr>
              <a:lnSpc>
                <a:spcPct val="150000"/>
              </a:lnSpc>
            </a:pPr>
            <a:r>
              <a:rPr lang="zh-CN" altLang="zh-CN" dirty="0"/>
              <a:t>⑸模块的各条出错处理通路测试。</a:t>
            </a:r>
            <a:endParaRPr lang="zh-CN" altLang="en-US" dirty="0"/>
          </a:p>
        </p:txBody>
      </p:sp>
    </p:spTree>
    <p:extLst>
      <p:ext uri="{BB962C8B-B14F-4D97-AF65-F5344CB8AC3E}">
        <p14:creationId xmlns:p14="http://schemas.microsoft.com/office/powerpoint/2010/main" val="1507625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11.8</a:t>
            </a:r>
            <a:r>
              <a:rPr lang="zh-CN" altLang="en-US" dirty="0"/>
              <a:t>　单元测试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11.8.3</a:t>
            </a:r>
            <a:r>
              <a:rPr lang="zh-CN" altLang="en-US" dirty="0"/>
              <a:t>　单元测试方法</a:t>
            </a:r>
          </a:p>
          <a:p>
            <a:pPr marL="342900" indent="-342900">
              <a:lnSpc>
                <a:spcPct val="130000"/>
              </a:lnSpc>
              <a:buClr>
                <a:srgbClr val="00B050"/>
              </a:buClr>
              <a:buFont typeface="Wingdings" panose="05000000000000000000" pitchFamily="2" charset="2"/>
              <a:buChar char="p"/>
            </a:pPr>
            <a:r>
              <a:rPr lang="zh-CN" altLang="zh-CN" sz="2000" dirty="0"/>
              <a:t>单元测试应在编码</a:t>
            </a:r>
            <a:r>
              <a:rPr lang="zh-CN" altLang="zh-CN" sz="2000" dirty="0" smtClean="0"/>
              <a:t>之后</a:t>
            </a:r>
            <a:r>
              <a:rPr lang="zh-CN" altLang="en-US" sz="2000" dirty="0" smtClean="0"/>
              <a:t>，</a:t>
            </a:r>
            <a:r>
              <a:rPr lang="zh-CN" altLang="zh-CN" sz="2000" dirty="0" smtClean="0"/>
              <a:t>源程序</a:t>
            </a:r>
            <a:r>
              <a:rPr lang="zh-CN" altLang="zh-CN" sz="2000" dirty="0"/>
              <a:t>编制完成并通过复审和编译</a:t>
            </a:r>
            <a:r>
              <a:rPr lang="zh-CN" altLang="zh-CN" sz="2000" dirty="0" smtClean="0"/>
              <a:t>检查</a:t>
            </a:r>
            <a:r>
              <a:rPr lang="zh-CN" altLang="en-US" sz="2000" dirty="0" smtClean="0"/>
              <a:t>，</a:t>
            </a:r>
            <a:r>
              <a:rPr lang="zh-CN" altLang="zh-CN" sz="2000" dirty="0" smtClean="0"/>
              <a:t>便</a:t>
            </a:r>
            <a:r>
              <a:rPr lang="zh-CN" altLang="zh-CN" sz="2000" dirty="0"/>
              <a:t>可开始单元测试。</a:t>
            </a:r>
            <a:endParaRPr lang="en-US" altLang="zh-CN" sz="2000" dirty="0"/>
          </a:p>
          <a:p>
            <a:pPr marL="342900" indent="-342900">
              <a:lnSpc>
                <a:spcPct val="130000"/>
              </a:lnSpc>
              <a:buClr>
                <a:srgbClr val="00B050"/>
              </a:buClr>
              <a:buFont typeface="Wingdings" panose="05000000000000000000" pitchFamily="2" charset="2"/>
              <a:buChar char="p"/>
            </a:pPr>
            <a:r>
              <a:rPr lang="zh-CN" altLang="zh-CN" sz="2000" dirty="0" smtClean="0"/>
              <a:t>确定</a:t>
            </a:r>
            <a:r>
              <a:rPr lang="zh-CN" altLang="zh-CN" sz="2000" dirty="0"/>
              <a:t>测试用例时，应给出期望</a:t>
            </a:r>
            <a:r>
              <a:rPr lang="zh-CN" altLang="en-US" sz="2000" dirty="0"/>
              <a:t>的</a:t>
            </a:r>
            <a:r>
              <a:rPr lang="zh-CN" altLang="zh-CN" sz="2000" dirty="0"/>
              <a:t>结果。</a:t>
            </a:r>
          </a:p>
          <a:p>
            <a:pPr marL="342900" indent="-342900">
              <a:lnSpc>
                <a:spcPct val="130000"/>
              </a:lnSpc>
              <a:buClr>
                <a:srgbClr val="00B050"/>
              </a:buClr>
              <a:buFont typeface="Wingdings" panose="05000000000000000000" pitchFamily="2" charset="2"/>
              <a:buChar char="p"/>
            </a:pPr>
            <a:r>
              <a:rPr lang="zh-CN" altLang="zh-CN" sz="2000" dirty="0"/>
              <a:t>应为测试模块开发一个</a:t>
            </a:r>
            <a:r>
              <a:rPr lang="zh-CN" altLang="zh-CN" sz="2000" dirty="0">
                <a:solidFill>
                  <a:srgbClr val="00B050"/>
                </a:solidFill>
              </a:rPr>
              <a:t>驱动模块</a:t>
            </a:r>
            <a:r>
              <a:rPr lang="en-US" altLang="zh-CN" sz="2000" dirty="0"/>
              <a:t>(driver)</a:t>
            </a:r>
            <a:r>
              <a:rPr lang="zh-CN" altLang="zh-CN" sz="2000" dirty="0"/>
              <a:t>和</a:t>
            </a:r>
            <a:r>
              <a:rPr lang="en-US" altLang="zh-CN" sz="2000" dirty="0"/>
              <a:t>(</a:t>
            </a:r>
            <a:r>
              <a:rPr lang="zh-CN" altLang="zh-CN" sz="2000" dirty="0"/>
              <a:t>或</a:t>
            </a:r>
            <a:r>
              <a:rPr lang="en-US" altLang="zh-CN" sz="2000" dirty="0"/>
              <a:t>)</a:t>
            </a:r>
            <a:r>
              <a:rPr lang="zh-CN" altLang="zh-CN" sz="2000" dirty="0"/>
              <a:t>若干个</a:t>
            </a:r>
            <a:r>
              <a:rPr lang="zh-CN" altLang="zh-CN" sz="2000" dirty="0">
                <a:solidFill>
                  <a:srgbClr val="00B050"/>
                </a:solidFill>
              </a:rPr>
              <a:t>桩模块</a:t>
            </a:r>
            <a:r>
              <a:rPr lang="en-US" altLang="zh-CN" sz="2000" dirty="0"/>
              <a:t>(stub</a:t>
            </a:r>
            <a:r>
              <a:rPr lang="en-US" altLang="zh-CN" sz="2000" dirty="0" smtClean="0"/>
              <a:t>)</a:t>
            </a:r>
            <a:r>
              <a:rPr lang="zh-CN" altLang="en-US" sz="2000" dirty="0" smtClean="0"/>
              <a:t>。</a:t>
            </a:r>
            <a:endParaRPr lang="en-US" altLang="zh-CN" sz="2000" dirty="0" smtClean="0"/>
          </a:p>
          <a:p>
            <a:pPr lvl="1">
              <a:lnSpc>
                <a:spcPct val="130000"/>
              </a:lnSpc>
            </a:pPr>
            <a:r>
              <a:rPr lang="zh-CN" altLang="zh-CN" sz="1800" dirty="0">
                <a:solidFill>
                  <a:srgbClr val="0000FF"/>
                </a:solidFill>
              </a:rPr>
              <a:t>驱动模块</a:t>
            </a:r>
            <a:r>
              <a:rPr lang="zh-CN" altLang="zh-CN" sz="1800" dirty="0"/>
              <a:t>在多数场合称为“主程序”</a:t>
            </a:r>
            <a:r>
              <a:rPr lang="en-US" altLang="zh-CN" sz="1800" dirty="0"/>
              <a:t>,</a:t>
            </a:r>
            <a:r>
              <a:rPr lang="zh-CN" altLang="zh-CN" sz="1800" dirty="0"/>
              <a:t>它接收测试数据并将这些数据传递到被测试模块</a:t>
            </a:r>
            <a:r>
              <a:rPr lang="en-US" altLang="zh-CN" sz="1800" dirty="0"/>
              <a:t>,</a:t>
            </a:r>
            <a:r>
              <a:rPr lang="zh-CN" altLang="zh-CN" sz="1800" dirty="0"/>
              <a:t>被测试模块被调用后，“主程序”打印相关结果</a:t>
            </a:r>
            <a:r>
              <a:rPr lang="en-US" altLang="zh-CN" sz="1800" dirty="0"/>
              <a:t>;</a:t>
            </a:r>
          </a:p>
          <a:p>
            <a:pPr lvl="1">
              <a:lnSpc>
                <a:spcPct val="130000"/>
              </a:lnSpc>
            </a:pPr>
            <a:r>
              <a:rPr lang="zh-CN" altLang="zh-CN" sz="1800" dirty="0">
                <a:solidFill>
                  <a:srgbClr val="0000FF"/>
                </a:solidFill>
              </a:rPr>
              <a:t>桩模块</a:t>
            </a:r>
            <a:r>
              <a:rPr lang="zh-CN" altLang="zh-CN" sz="1800" dirty="0"/>
              <a:t>用于替代附属于被测模块</a:t>
            </a:r>
            <a:r>
              <a:rPr lang="en-US" altLang="zh-CN" sz="1800" dirty="0"/>
              <a:t>(</a:t>
            </a:r>
            <a:r>
              <a:rPr lang="zh-CN" altLang="zh-CN" sz="1800" dirty="0"/>
              <a:t>即由被测模块调用</a:t>
            </a:r>
            <a:r>
              <a:rPr lang="en-US" altLang="zh-CN" sz="1800" dirty="0"/>
              <a:t>)</a:t>
            </a:r>
            <a:r>
              <a:rPr lang="zh-CN" altLang="zh-CN" sz="1800" dirty="0"/>
              <a:t>的模块</a:t>
            </a:r>
            <a:r>
              <a:rPr lang="en-US" altLang="zh-CN" sz="1800" dirty="0"/>
              <a:t>,</a:t>
            </a:r>
            <a:r>
              <a:rPr lang="zh-CN" altLang="zh-CN" sz="1800" dirty="0"/>
              <a:t>桩模块的界面与其对应的真实模块完全一致</a:t>
            </a:r>
            <a:r>
              <a:rPr lang="en-US" altLang="zh-CN" sz="1800" dirty="0"/>
              <a:t>,</a:t>
            </a:r>
            <a:r>
              <a:rPr lang="zh-CN" altLang="zh-CN" sz="1800" dirty="0"/>
              <a:t>但内部只做少量数据处理</a:t>
            </a:r>
            <a:r>
              <a:rPr lang="en-US" altLang="zh-CN" sz="1800" dirty="0"/>
              <a:t>,</a:t>
            </a:r>
            <a:r>
              <a:rPr lang="zh-CN" altLang="zh-CN" sz="1800" dirty="0"/>
              <a:t>主要任务是打印“进入—退出”消息。</a:t>
            </a:r>
            <a:endParaRPr lang="zh-CN" altLang="en-US" sz="1800" dirty="0"/>
          </a:p>
        </p:txBody>
      </p:sp>
    </p:spTree>
    <p:extLst>
      <p:ext uri="{BB962C8B-B14F-4D97-AF65-F5344CB8AC3E}">
        <p14:creationId xmlns:p14="http://schemas.microsoft.com/office/powerpoint/2010/main" val="1997056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zh-CN" dirty="0" smtClean="0"/>
              <a:t>单元测试</a:t>
            </a:r>
            <a:r>
              <a:rPr lang="zh-CN" altLang="zh-CN" dirty="0"/>
              <a:t>环境</a:t>
            </a:r>
            <a:endParaRPr lang="zh-CN" altLang="en-US" dirty="0"/>
          </a:p>
        </p:txBody>
      </p:sp>
      <p:sp>
        <p:nvSpPr>
          <p:cNvPr id="4" name="日期占位符 3"/>
          <p:cNvSpPr>
            <a:spLocks noGrp="1"/>
          </p:cNvSpPr>
          <p:nvPr>
            <p:ph type="dt" sz="half" idx="10"/>
          </p:nvPr>
        </p:nvSpPr>
        <p:spPr/>
        <p:txBody>
          <a:bodyPr/>
          <a:lstStyle/>
          <a:p>
            <a:fld id="{7B0EFEAA-82E4-48A1-803F-34620A187097}" type="datetime1">
              <a:rPr lang="zh-CN" altLang="en-US"/>
              <a:pPr/>
              <a:t>2020/4/26</a:t>
            </a:fld>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a:pPr/>
              <a:t>95</a:t>
            </a:fld>
            <a:endParaRPr lang="zh-CN" altLang="en-US"/>
          </a:p>
        </p:txBody>
      </p:sp>
      <p:pic>
        <p:nvPicPr>
          <p:cNvPr id="241666" name="图片 47"/>
          <p:cNvPicPr>
            <a:picLocks noGrp="1" noChangeAspect="1" noChangeArrowheads="1"/>
          </p:cNvPicPr>
          <p:nvPr>
            <p:ph idx="1"/>
          </p:nvPr>
        </p:nvPicPr>
        <p:blipFill>
          <a:blip r:embed="rId2" cstate="print"/>
          <a:srcRect/>
          <a:stretch>
            <a:fillRect/>
          </a:stretch>
        </p:blipFill>
        <p:spPr bwMode="auto">
          <a:xfrm>
            <a:off x="1747405" y="910829"/>
            <a:ext cx="5713485" cy="3911203"/>
          </a:xfrm>
          <a:prstGeom prst="rect">
            <a:avLst/>
          </a:prstGeom>
          <a:noFill/>
          <a:ln w="9525">
            <a:noFill/>
            <a:miter lim="800000"/>
            <a:headEnd/>
            <a:tailEnd/>
          </a:ln>
        </p:spPr>
      </p:pic>
    </p:spTree>
    <p:extLst>
      <p:ext uri="{BB962C8B-B14F-4D97-AF65-F5344CB8AC3E}">
        <p14:creationId xmlns:p14="http://schemas.microsoft.com/office/powerpoint/2010/main" val="51662337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11.9.1</a:t>
            </a:r>
            <a:r>
              <a:rPr lang="zh-CN" altLang="en-US" dirty="0"/>
              <a:t>　集成测试概述</a:t>
            </a:r>
          </a:p>
          <a:p>
            <a:pPr>
              <a:lnSpc>
                <a:spcPct val="150000"/>
              </a:lnSpc>
            </a:pPr>
            <a:r>
              <a:rPr lang="zh-CN" altLang="en-US" dirty="0">
                <a:solidFill>
                  <a:srgbClr val="0000FF"/>
                </a:solidFill>
              </a:rPr>
              <a:t>为什么要做集成测试？</a:t>
            </a:r>
            <a:endParaRPr lang="en-US" altLang="zh-CN" dirty="0">
              <a:solidFill>
                <a:srgbClr val="0000FF"/>
              </a:solidFill>
            </a:endParaRPr>
          </a:p>
          <a:p>
            <a:pPr>
              <a:lnSpc>
                <a:spcPct val="150000"/>
              </a:lnSpc>
            </a:pPr>
            <a:r>
              <a:rPr lang="en-US" altLang="zh-CN" dirty="0"/>
              <a:t>  </a:t>
            </a:r>
            <a:r>
              <a:rPr lang="zh-CN" altLang="zh-CN" dirty="0">
                <a:solidFill>
                  <a:srgbClr val="008000"/>
                </a:solidFill>
              </a:rPr>
              <a:t>模块相互调用接口会引入许多新问题</a:t>
            </a:r>
            <a:endParaRPr lang="en-US" altLang="zh-CN" dirty="0">
              <a:solidFill>
                <a:srgbClr val="008000"/>
              </a:solidFill>
            </a:endParaRPr>
          </a:p>
          <a:p>
            <a:pPr>
              <a:lnSpc>
                <a:spcPct val="150000"/>
              </a:lnSpc>
            </a:pPr>
            <a:r>
              <a:rPr lang="zh-CN" altLang="zh-CN" dirty="0"/>
              <a:t>集成测试是组装软件的系统测试技术</a:t>
            </a:r>
            <a:r>
              <a:rPr lang="en-US" altLang="zh-CN" dirty="0"/>
              <a:t>,</a:t>
            </a:r>
            <a:r>
              <a:rPr lang="zh-CN" altLang="zh-CN" dirty="0"/>
              <a:t>按设计要求把通过单元测试的各个模块组装在一起之后</a:t>
            </a:r>
            <a:r>
              <a:rPr lang="en-US" altLang="zh-CN" dirty="0"/>
              <a:t>,</a:t>
            </a:r>
            <a:r>
              <a:rPr lang="zh-CN" altLang="zh-CN" dirty="0"/>
              <a:t>进行集成测试以便发现</a:t>
            </a:r>
            <a:r>
              <a:rPr lang="zh-CN" altLang="zh-CN" i="1" u="sng" dirty="0">
                <a:solidFill>
                  <a:srgbClr val="0000FF"/>
                </a:solidFill>
              </a:rPr>
              <a:t>与接口有关</a:t>
            </a:r>
            <a:r>
              <a:rPr lang="zh-CN" altLang="zh-CN" dirty="0"/>
              <a:t>的各种缺陷。</a:t>
            </a:r>
            <a:endParaRPr lang="en-US" altLang="zh-CN" dirty="0"/>
          </a:p>
          <a:p>
            <a:endParaRPr lang="zh-CN" altLang="en-US" dirty="0"/>
          </a:p>
        </p:txBody>
      </p:sp>
    </p:spTree>
    <p:extLst>
      <p:ext uri="{BB962C8B-B14F-4D97-AF65-F5344CB8AC3E}">
        <p14:creationId xmlns:p14="http://schemas.microsoft.com/office/powerpoint/2010/main" val="26956352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11.9.2</a:t>
            </a:r>
            <a:r>
              <a:rPr lang="zh-CN" altLang="en-US" dirty="0"/>
              <a:t>　集成测试分析</a:t>
            </a:r>
          </a:p>
          <a:p>
            <a:pPr>
              <a:lnSpc>
                <a:spcPct val="150000"/>
              </a:lnSpc>
            </a:pPr>
            <a:r>
              <a:rPr lang="zh-CN" altLang="en-US" sz="2000" dirty="0" smtClean="0"/>
              <a:t>       要</a:t>
            </a:r>
            <a:r>
              <a:rPr lang="zh-CN" altLang="en-US" sz="2000" dirty="0"/>
              <a:t>做好集成测试，必须加强</a:t>
            </a:r>
            <a:r>
              <a:rPr lang="zh-CN" altLang="en-US" sz="2000" dirty="0">
                <a:solidFill>
                  <a:srgbClr val="D60093"/>
                </a:solidFill>
              </a:rPr>
              <a:t>集成测试的分析</a:t>
            </a:r>
            <a:r>
              <a:rPr lang="zh-CN" altLang="en-US" sz="2000" dirty="0"/>
              <a:t>工作</a:t>
            </a:r>
            <a:r>
              <a:rPr lang="zh-CN" altLang="en-US" sz="2000" dirty="0" smtClean="0"/>
              <a:t>。集成测试</a:t>
            </a:r>
            <a:r>
              <a:rPr lang="zh-CN" altLang="en-US" sz="2000" dirty="0"/>
              <a:t>分析可以从以下几个方面进行：</a:t>
            </a:r>
          </a:p>
          <a:p>
            <a:pPr marL="457200" indent="-457200">
              <a:lnSpc>
                <a:spcPct val="150000"/>
              </a:lnSpc>
              <a:buAutoNum type="arabicPeriod"/>
            </a:pPr>
            <a:r>
              <a:rPr lang="zh-CN" altLang="en-US" sz="2000" dirty="0" smtClean="0">
                <a:solidFill>
                  <a:srgbClr val="C00000"/>
                </a:solidFill>
              </a:rPr>
              <a:t>体系结构分析</a:t>
            </a:r>
            <a:endParaRPr lang="en-US" altLang="zh-CN" sz="2000" dirty="0" smtClean="0">
              <a:solidFill>
                <a:srgbClr val="C00000"/>
              </a:solidFill>
            </a:endParaRPr>
          </a:p>
          <a:p>
            <a:pPr>
              <a:lnSpc>
                <a:spcPct val="150000"/>
              </a:lnSpc>
            </a:pPr>
            <a:r>
              <a:rPr lang="zh-CN" altLang="en-US" sz="2000" dirty="0" smtClean="0"/>
              <a:t>    体系结构</a:t>
            </a:r>
            <a:r>
              <a:rPr lang="zh-CN" altLang="en-US" sz="2000" dirty="0"/>
              <a:t>分析可以从两个角度出发，首先从需求的跟踪实现出发，划分出系统实现上的结构层次，这个结构层次对集成的层次考虑是有帮助的；其次需要划分系统构件之间的依赖关系图，通过分析该图，划分出集成测试的粒度。</a:t>
            </a:r>
            <a:endParaRPr lang="zh-CN" altLang="en-US" sz="2000" dirty="0"/>
          </a:p>
          <a:p>
            <a:endParaRPr lang="zh-CN" altLang="en-US" sz="2000" dirty="0"/>
          </a:p>
        </p:txBody>
      </p:sp>
    </p:spTree>
    <p:extLst>
      <p:ext uri="{BB962C8B-B14F-4D97-AF65-F5344CB8AC3E}">
        <p14:creationId xmlns:p14="http://schemas.microsoft.com/office/powerpoint/2010/main" val="7114978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JM" smtClean="0"/>
              <a:t> </a:t>
            </a:r>
            <a:endParaRPr lang="en-JM" dirty="0"/>
          </a:p>
        </p:txBody>
      </p:sp>
      <p:sp>
        <p:nvSpPr>
          <p:cNvPr id="4" name="内容占位符 3"/>
          <p:cNvSpPr>
            <a:spLocks noGrp="1"/>
          </p:cNvSpPr>
          <p:nvPr>
            <p:ph sz="quarter" idx="13"/>
          </p:nvPr>
        </p:nvSpPr>
        <p:spPr>
          <a:xfrm>
            <a:off x="457200" y="590550"/>
            <a:ext cx="8229600" cy="4114799"/>
          </a:xfrm>
        </p:spPr>
        <p:txBody>
          <a:bodyPr/>
          <a:lstStyle/>
          <a:p>
            <a:pPr>
              <a:lnSpc>
                <a:spcPct val="150000"/>
              </a:lnSpc>
            </a:pPr>
            <a:r>
              <a:rPr lang="en-US" altLang="zh-CN" sz="2000" dirty="0">
                <a:solidFill>
                  <a:srgbClr val="C00000"/>
                </a:solidFill>
              </a:rPr>
              <a:t>2. </a:t>
            </a:r>
            <a:r>
              <a:rPr lang="zh-CN" altLang="en-US" sz="2000" dirty="0">
                <a:solidFill>
                  <a:srgbClr val="C00000"/>
                </a:solidFill>
              </a:rPr>
              <a:t>模块</a:t>
            </a:r>
            <a:r>
              <a:rPr lang="zh-CN" altLang="en-US" sz="2000" dirty="0" smtClean="0">
                <a:solidFill>
                  <a:srgbClr val="C00000"/>
                </a:solidFill>
              </a:rPr>
              <a:t>分析</a:t>
            </a:r>
            <a:endParaRPr lang="en-US" altLang="zh-CN" sz="2000" dirty="0" smtClean="0">
              <a:solidFill>
                <a:srgbClr val="C00000"/>
              </a:solidFill>
            </a:endParaRPr>
          </a:p>
          <a:p>
            <a:pPr>
              <a:lnSpc>
                <a:spcPct val="150000"/>
              </a:lnSpc>
            </a:pPr>
            <a:r>
              <a:rPr lang="zh-CN" altLang="en-US" sz="2000" dirty="0" smtClean="0"/>
              <a:t>    模块</a:t>
            </a:r>
            <a:r>
              <a:rPr lang="zh-CN" altLang="en-US" sz="2000" dirty="0"/>
              <a:t>分析是集成测试分析最关键的活动之一，模块划分的好坏直接影响了集成测试的工作量、进度以及质量。因此需要慎重对待模块的</a:t>
            </a:r>
            <a:r>
              <a:rPr lang="zh-CN" altLang="en-US" sz="2000" dirty="0" smtClean="0"/>
              <a:t>分析。</a:t>
            </a:r>
            <a:endParaRPr lang="en-US" altLang="zh-CN" sz="2000" dirty="0"/>
          </a:p>
          <a:p>
            <a:pPr>
              <a:lnSpc>
                <a:spcPct val="150000"/>
              </a:lnSpc>
            </a:pPr>
            <a:r>
              <a:rPr lang="en-US" altLang="zh-CN" sz="2000" dirty="0">
                <a:solidFill>
                  <a:srgbClr val="C00000"/>
                </a:solidFill>
              </a:rPr>
              <a:t>3. </a:t>
            </a:r>
            <a:r>
              <a:rPr lang="zh-CN" altLang="en-US" sz="2000" dirty="0">
                <a:solidFill>
                  <a:srgbClr val="C00000"/>
                </a:solidFill>
              </a:rPr>
              <a:t>接口</a:t>
            </a:r>
            <a:r>
              <a:rPr lang="zh-CN" altLang="en-US" sz="2000" dirty="0" smtClean="0">
                <a:solidFill>
                  <a:srgbClr val="C00000"/>
                </a:solidFill>
              </a:rPr>
              <a:t>分析</a:t>
            </a:r>
            <a:endParaRPr lang="en-US" altLang="zh-CN" sz="2000" dirty="0" smtClean="0">
              <a:solidFill>
                <a:srgbClr val="C00000"/>
              </a:solidFill>
            </a:endParaRPr>
          </a:p>
          <a:p>
            <a:pPr>
              <a:lnSpc>
                <a:spcPct val="150000"/>
              </a:lnSpc>
            </a:pPr>
            <a:r>
              <a:rPr lang="zh-CN" altLang="en-US" sz="2000" dirty="0"/>
              <a:t> </a:t>
            </a:r>
            <a:r>
              <a:rPr lang="zh-CN" altLang="en-US" sz="2000" dirty="0" smtClean="0"/>
              <a:t>   接口</a:t>
            </a:r>
            <a:r>
              <a:rPr lang="zh-CN" altLang="en-US" sz="2000" dirty="0"/>
              <a:t>分析包括接口划分、接口分类和接口数据分析</a:t>
            </a:r>
            <a:r>
              <a:rPr lang="en-US" altLang="zh-CN" sz="2000" dirty="0"/>
              <a:t>3</a:t>
            </a:r>
            <a:r>
              <a:rPr lang="zh-CN" altLang="en-US" sz="2000" dirty="0"/>
              <a:t>个部分。</a:t>
            </a:r>
          </a:p>
          <a:p>
            <a:pPr>
              <a:lnSpc>
                <a:spcPct val="150000"/>
              </a:lnSpc>
            </a:pPr>
            <a:r>
              <a:rPr lang="en-US" altLang="zh-CN" sz="2000" dirty="0">
                <a:solidFill>
                  <a:srgbClr val="C00000"/>
                </a:solidFill>
              </a:rPr>
              <a:t>4. </a:t>
            </a:r>
            <a:r>
              <a:rPr lang="zh-CN" altLang="en-US" sz="2000" dirty="0">
                <a:solidFill>
                  <a:srgbClr val="C00000"/>
                </a:solidFill>
              </a:rPr>
              <a:t>集成测试策略分析</a:t>
            </a:r>
          </a:p>
          <a:p>
            <a:pPr>
              <a:lnSpc>
                <a:spcPct val="150000"/>
              </a:lnSpc>
            </a:pPr>
            <a:r>
              <a:rPr lang="zh-CN" altLang="en-US" sz="2000" dirty="0" smtClean="0"/>
              <a:t>    集成测试</a:t>
            </a:r>
            <a:r>
              <a:rPr lang="zh-CN" altLang="en-US" sz="2000" dirty="0"/>
              <a:t>策略分析主要根据被测试对象选择合适的集成策略。</a:t>
            </a:r>
          </a:p>
        </p:txBody>
      </p:sp>
    </p:spTree>
    <p:extLst>
      <p:ext uri="{BB962C8B-B14F-4D97-AF65-F5344CB8AC3E}">
        <p14:creationId xmlns:p14="http://schemas.microsoft.com/office/powerpoint/2010/main" val="3307424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11.9</a:t>
            </a:r>
            <a:r>
              <a:rPr lang="zh-CN" altLang="en-US" dirty="0"/>
              <a:t>　集成测试</a:t>
            </a:r>
          </a:p>
        </p:txBody>
      </p:sp>
      <p:sp>
        <p:nvSpPr>
          <p:cNvPr id="3" name="页脚占位符 2"/>
          <p:cNvSpPr>
            <a:spLocks noGrp="1"/>
          </p:cNvSpPr>
          <p:nvPr>
            <p:ph type="ftr" sz="quarter" idx="11"/>
          </p:nvPr>
        </p:nvSpPr>
        <p:spPr/>
        <p:txBody>
          <a:bodyPr/>
          <a:lstStyle/>
          <a:p>
            <a:r>
              <a:rPr lang="en-JM" smtClean="0">
                <a:solidFill>
                  <a:prstClr val="black"/>
                </a:solidFill>
              </a:rPr>
              <a:t> </a:t>
            </a:r>
            <a:endParaRPr lang="en-JM" dirty="0">
              <a:solidFill>
                <a:prstClr val="black"/>
              </a:solidFill>
            </a:endParaRPr>
          </a:p>
        </p:txBody>
      </p:sp>
      <p:sp>
        <p:nvSpPr>
          <p:cNvPr id="4" name="内容占位符 3"/>
          <p:cNvSpPr>
            <a:spLocks noGrp="1"/>
          </p:cNvSpPr>
          <p:nvPr>
            <p:ph sz="quarter" idx="13"/>
          </p:nvPr>
        </p:nvSpPr>
        <p:spPr/>
        <p:txBody>
          <a:bodyPr/>
          <a:lstStyle/>
          <a:p>
            <a:r>
              <a:rPr lang="en-US" altLang="zh-CN" dirty="0"/>
              <a:t>11.9.3</a:t>
            </a:r>
            <a:r>
              <a:rPr lang="zh-CN" altLang="en-US" dirty="0"/>
              <a:t>　集成测试策略</a:t>
            </a:r>
          </a:p>
          <a:p>
            <a:pPr indent="449263">
              <a:lnSpc>
                <a:spcPct val="150000"/>
              </a:lnSpc>
            </a:pPr>
            <a:r>
              <a:rPr lang="zh-CN" altLang="en-US" sz="2000" dirty="0"/>
              <a:t>由模块组装成软件系统有两种</a:t>
            </a:r>
            <a:r>
              <a:rPr lang="zh-CN" altLang="en-US" sz="2000" dirty="0" smtClean="0"/>
              <a:t>方法。</a:t>
            </a:r>
            <a:endParaRPr lang="en-US" altLang="zh-CN" sz="2000" dirty="0" smtClean="0"/>
          </a:p>
          <a:p>
            <a:pPr indent="449263">
              <a:lnSpc>
                <a:spcPct val="150000"/>
              </a:lnSpc>
            </a:pPr>
            <a:r>
              <a:rPr lang="zh-CN" altLang="en-US" sz="2000" dirty="0">
                <a:solidFill>
                  <a:srgbClr val="FF0000"/>
                </a:solidFill>
              </a:rPr>
              <a:t>非增量</a:t>
            </a:r>
            <a:r>
              <a:rPr lang="zh-CN" altLang="en-US" sz="2000" dirty="0" smtClean="0">
                <a:solidFill>
                  <a:srgbClr val="FF0000"/>
                </a:solidFill>
              </a:rPr>
              <a:t>集成：</a:t>
            </a:r>
            <a:r>
              <a:rPr lang="zh-CN" altLang="en-US" sz="2000" dirty="0" smtClean="0"/>
              <a:t>先</a:t>
            </a:r>
            <a:r>
              <a:rPr lang="zh-CN" altLang="en-US" sz="2000" dirty="0"/>
              <a:t>分别测试每个模块，再将所有模块按照设计要求放在一起结合成所要的</a:t>
            </a:r>
            <a:r>
              <a:rPr lang="zh-CN" altLang="en-US" sz="2000" dirty="0" smtClean="0"/>
              <a:t>程序；</a:t>
            </a:r>
            <a:endParaRPr lang="en-US" altLang="zh-CN" sz="2000" dirty="0" smtClean="0"/>
          </a:p>
          <a:p>
            <a:pPr indent="449263">
              <a:lnSpc>
                <a:spcPct val="150000"/>
              </a:lnSpc>
            </a:pPr>
            <a:r>
              <a:rPr lang="zh-CN" altLang="en-US" sz="2000" dirty="0">
                <a:solidFill>
                  <a:srgbClr val="FF0000"/>
                </a:solidFill>
              </a:rPr>
              <a:t>增量</a:t>
            </a:r>
            <a:r>
              <a:rPr lang="zh-CN" altLang="en-US" sz="2000" dirty="0" smtClean="0">
                <a:solidFill>
                  <a:srgbClr val="FF0000"/>
                </a:solidFill>
              </a:rPr>
              <a:t>集成：</a:t>
            </a:r>
            <a:r>
              <a:rPr lang="zh-CN" altLang="en-US" sz="2000" dirty="0" smtClean="0"/>
              <a:t>是</a:t>
            </a:r>
            <a:r>
              <a:rPr lang="zh-CN" altLang="en-US" sz="2000" dirty="0"/>
              <a:t>将下一个要测试的模块同已经测试好的那些模块结合起来进行测试，测试完后再将下一个应测试的模块结合起来进行</a:t>
            </a:r>
            <a:r>
              <a:rPr lang="zh-CN" altLang="en-US" sz="2000" dirty="0" smtClean="0"/>
              <a:t>测试。</a:t>
            </a:r>
            <a:endParaRPr lang="en-US" altLang="zh-CN" sz="2000" dirty="0" smtClean="0"/>
          </a:p>
          <a:p>
            <a:pPr indent="449263">
              <a:lnSpc>
                <a:spcPct val="150000"/>
              </a:lnSpc>
            </a:pPr>
            <a:r>
              <a:rPr lang="zh-CN" altLang="en-US" sz="2000" dirty="0" smtClean="0"/>
              <a:t>对</a:t>
            </a:r>
            <a:r>
              <a:rPr lang="zh-CN" altLang="en-US" sz="2000" dirty="0"/>
              <a:t>两个以上模块进行集成时，需要考虑它们和周围模块之间的关系。为了模拟这些联系，需要设计</a:t>
            </a:r>
            <a:r>
              <a:rPr lang="zh-CN" altLang="en-US" sz="2000" dirty="0">
                <a:solidFill>
                  <a:srgbClr val="00B0F0"/>
                </a:solidFill>
              </a:rPr>
              <a:t>驱动模块</a:t>
            </a:r>
            <a:r>
              <a:rPr lang="zh-CN" altLang="en-US" sz="2000" dirty="0"/>
              <a:t>或者</a:t>
            </a:r>
            <a:r>
              <a:rPr lang="zh-CN" altLang="en-US" sz="2000" dirty="0">
                <a:solidFill>
                  <a:srgbClr val="00B0F0"/>
                </a:solidFill>
              </a:rPr>
              <a:t>桩模块</a:t>
            </a:r>
            <a:r>
              <a:rPr lang="zh-CN" altLang="en-US" sz="2000" dirty="0"/>
              <a:t>这两种辅助模块。</a:t>
            </a:r>
          </a:p>
          <a:p>
            <a:endParaRPr lang="zh-CN" altLang="en-US" dirty="0"/>
          </a:p>
        </p:txBody>
      </p:sp>
    </p:spTree>
    <p:extLst>
      <p:ext uri="{BB962C8B-B14F-4D97-AF65-F5344CB8AC3E}">
        <p14:creationId xmlns:p14="http://schemas.microsoft.com/office/powerpoint/2010/main" val="27189884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8754</TotalTime>
  <Words>10724</Words>
  <Application>Microsoft Office PowerPoint</Application>
  <PresentationFormat>全屏显示(16:9)</PresentationFormat>
  <Paragraphs>767</Paragraphs>
  <Slides>144</Slides>
  <Notes>2</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144</vt:i4>
      </vt:variant>
    </vt:vector>
  </HeadingPairs>
  <TitlesOfParts>
    <vt:vector size="156" baseType="lpstr">
      <vt:lpstr>Bebas Neue</vt:lpstr>
      <vt:lpstr>Monotype Sorts</vt:lpstr>
      <vt:lpstr>华文楷体</vt:lpstr>
      <vt:lpstr>楷体</vt:lpstr>
      <vt:lpstr>宋体</vt:lpstr>
      <vt:lpstr>微软雅黑</vt:lpstr>
      <vt:lpstr>Arial</vt:lpstr>
      <vt:lpstr>Calibri</vt:lpstr>
      <vt:lpstr>Times New Roman</vt:lpstr>
      <vt:lpstr>Wingdings</vt:lpstr>
      <vt:lpstr>Office Theme</vt:lpstr>
      <vt:lpstr>Visio</vt:lpstr>
      <vt:lpstr>PowerPoint 演示文稿</vt:lpstr>
      <vt:lpstr>软件质量故事：“爱国者”误伤自己人</vt:lpstr>
      <vt:lpstr>软件质量故事：反应堆温度控制失灵</vt:lpstr>
      <vt:lpstr>软件质量故事：“狮子王”游戏</vt:lpstr>
      <vt:lpstr>软件质量故事：Ariane5爆炸</vt:lpstr>
      <vt:lpstr>软件质量故事：2011 年温州7.23 动车事故</vt:lpstr>
      <vt:lpstr>软件质量故事：美F-22机群系统瘫痪</vt:lpstr>
      <vt:lpstr>软件测试的背景</vt:lpstr>
      <vt:lpstr>PowerPoint 演示文稿</vt:lpstr>
      <vt:lpstr>软件测试职业发展前景</vt:lpstr>
      <vt:lpstr>软件测试相关技术证书</vt:lpstr>
      <vt:lpstr>软件测试相关技术证书</vt:lpstr>
      <vt:lpstr>11.1　软件测试的基本概念</vt:lpstr>
      <vt:lpstr>PowerPoint 演示文稿</vt:lpstr>
      <vt:lpstr>PowerPoint 演示文稿</vt:lpstr>
      <vt:lpstr>软件缺陷官方的定义</vt:lpstr>
      <vt:lpstr>11.1　软件测试的基本概念</vt:lpstr>
      <vt:lpstr>11.1　软件测试的基本概念</vt:lpstr>
      <vt:lpstr>11.1　软件测试的基本概念</vt:lpstr>
      <vt:lpstr>V模型</vt:lpstr>
      <vt:lpstr>PowerPoint 演示文稿</vt:lpstr>
      <vt:lpstr>W模型</vt:lpstr>
      <vt:lpstr>PowerPoint 演示文稿</vt:lpstr>
      <vt:lpstr>11.1　软件测试的基本概念</vt:lpstr>
      <vt:lpstr>11.2　软件测试的分类</vt:lpstr>
      <vt:lpstr>11.2　软件测试的分类</vt:lpstr>
      <vt:lpstr>11.2　软件测试的分类</vt:lpstr>
      <vt:lpstr>11.2　软件测试的分类</vt:lpstr>
      <vt:lpstr>PowerPoint 演示文稿</vt:lpstr>
      <vt:lpstr>11.3  测试用例</vt:lpstr>
      <vt:lpstr>11.3  测试用例</vt:lpstr>
      <vt:lpstr>11.3  测试用例</vt:lpstr>
      <vt:lpstr>11.4　软件测试方法</vt:lpstr>
      <vt:lpstr>PowerPoint 演示文稿</vt:lpstr>
      <vt:lpstr>11.4　软件测试方法</vt:lpstr>
      <vt:lpstr>11.5  黑盒测试</vt:lpstr>
      <vt:lpstr>PowerPoint 演示文稿</vt:lpstr>
      <vt:lpstr>11.5  黑盒测试</vt:lpstr>
      <vt:lpstr>PowerPoint 演示文稿</vt:lpstr>
      <vt:lpstr>11.5  黑盒测试</vt:lpstr>
      <vt:lpstr>PowerPoint 演示文稿</vt:lpstr>
      <vt:lpstr>PowerPoint 演示文稿</vt:lpstr>
      <vt:lpstr>PowerPoint 演示文稿</vt:lpstr>
      <vt:lpstr>PowerPoint 演示文稿</vt:lpstr>
      <vt:lpstr>11.5  黑盒测试</vt:lpstr>
      <vt:lpstr>举例</vt:lpstr>
      <vt:lpstr>PowerPoint 演示文稿</vt:lpstr>
      <vt:lpstr>PowerPoint 演示文稿</vt:lpstr>
      <vt:lpstr>PowerPoint 演示文稿</vt:lpstr>
      <vt:lpstr>11.5  黑盒测试</vt:lpstr>
      <vt:lpstr>PowerPoint 演示文稿</vt:lpstr>
      <vt:lpstr>11.5  黑盒测试</vt:lpstr>
      <vt:lpstr>PowerPoint 演示文稿</vt:lpstr>
      <vt:lpstr>PowerPoint 演示文稿</vt:lpstr>
      <vt:lpstr>11.5  黑盒测试</vt:lpstr>
      <vt:lpstr>11.5  黑盒测试</vt:lpstr>
      <vt:lpstr>11.5  黑盒测试</vt:lpstr>
      <vt:lpstr>11.5  黑盒测试</vt:lpstr>
      <vt:lpstr>11.5  黑盒测试</vt:lpstr>
      <vt:lpstr>举例</vt:lpstr>
      <vt:lpstr>首先从软件规格说明中分析原因、结果以及中间状态。</vt:lpstr>
      <vt:lpstr>PowerPoint 演示文稿</vt:lpstr>
      <vt:lpstr>11.5  黑盒测试</vt:lpstr>
      <vt:lpstr>11.5  黑盒测试</vt:lpstr>
      <vt:lpstr>PowerPoint 演示文稿</vt:lpstr>
      <vt:lpstr>11.5  黑盒测试</vt:lpstr>
      <vt:lpstr>11.5  黑盒测试</vt:lpstr>
      <vt:lpstr>PowerPoint 演示文稿</vt:lpstr>
      <vt:lpstr>PowerPoint 演示文稿</vt:lpstr>
      <vt:lpstr>PowerPoint 演示文稿</vt:lpstr>
      <vt:lpstr>11.5  黑盒测试</vt:lpstr>
      <vt:lpstr>11.6   白盒测试</vt:lpstr>
      <vt:lpstr>11.6   白盒测试</vt:lpstr>
      <vt:lpstr>PowerPoint 演示文稿</vt:lpstr>
      <vt:lpstr>11.6   白盒测试</vt:lpstr>
      <vt:lpstr>11.6   白盒测试</vt:lpstr>
      <vt:lpstr>11.6   白盒测试</vt:lpstr>
      <vt:lpstr>11.6   白盒测试</vt:lpstr>
      <vt:lpstr>PowerPoint 演示文稿</vt:lpstr>
      <vt:lpstr>PowerPoint 演示文稿</vt:lpstr>
      <vt:lpstr>11.6   白盒测试</vt:lpstr>
      <vt:lpstr>PowerPoint 演示文稿</vt:lpstr>
      <vt:lpstr>11.6   白盒测试</vt:lpstr>
      <vt:lpstr>PowerPoint 演示文稿</vt:lpstr>
      <vt:lpstr>11.6   白盒测试</vt:lpstr>
      <vt:lpstr>PowerPoint 演示文稿</vt:lpstr>
      <vt:lpstr>PowerPoint 演示文稿</vt:lpstr>
      <vt:lpstr>11.6   白盒测试</vt:lpstr>
      <vt:lpstr>11.6   白盒测试</vt:lpstr>
      <vt:lpstr>11.7　软件测试的一般步骤</vt:lpstr>
      <vt:lpstr>11.7　软件测试的一般步骤</vt:lpstr>
      <vt:lpstr>11.8　单元测试</vt:lpstr>
      <vt:lpstr>11.8　单元测试</vt:lpstr>
      <vt:lpstr>11.8　单元测试</vt:lpstr>
      <vt:lpstr>单元测试环境</vt:lpstr>
      <vt:lpstr>11.9　集成测试</vt:lpstr>
      <vt:lpstr>11.9　集成测试</vt:lpstr>
      <vt:lpstr>PowerPoint 演示文稿</vt:lpstr>
      <vt:lpstr>11.9　集成测试</vt:lpstr>
      <vt:lpstr>11.9　集成测试</vt:lpstr>
      <vt:lpstr>PowerPoint 演示文稿</vt:lpstr>
      <vt:lpstr>PowerPoint 演示文稿</vt:lpstr>
      <vt:lpstr>11.9　集成测试</vt:lpstr>
      <vt:lpstr>11.9　集成测试</vt:lpstr>
      <vt:lpstr>PowerPoint 演示文稿</vt:lpstr>
      <vt:lpstr>PowerPoint 演示文稿</vt:lpstr>
      <vt:lpstr>PowerPoint 演示文稿</vt:lpstr>
      <vt:lpstr>11.9　集成测试</vt:lpstr>
      <vt:lpstr>11.9　集成测试</vt:lpstr>
      <vt:lpstr>PowerPoint 演示文稿</vt:lpstr>
      <vt:lpstr>PowerPoint 演示文稿</vt:lpstr>
      <vt:lpstr>PowerPoint 演示文稿</vt:lpstr>
      <vt:lpstr>11.9　集成测试</vt:lpstr>
      <vt:lpstr>11.10　系统测试</vt:lpstr>
      <vt:lpstr>11.10　系统测试</vt:lpstr>
      <vt:lpstr>11.10　系统测试</vt:lpstr>
      <vt:lpstr>11.10　系统测试</vt:lpstr>
      <vt:lpstr>11.10　系统测试</vt:lpstr>
      <vt:lpstr>PowerPoint 演示文稿</vt:lpstr>
      <vt:lpstr>11.10　系统测试</vt:lpstr>
      <vt:lpstr>11.10　系统测试</vt:lpstr>
      <vt:lpstr>11.10　系统测试</vt:lpstr>
      <vt:lpstr>11.10　系统测试</vt:lpstr>
      <vt:lpstr>11.11  验收测试</vt:lpstr>
      <vt:lpstr>11.11  验收测试</vt:lpstr>
      <vt:lpstr>11.11  验收测试</vt:lpstr>
      <vt:lpstr>PowerPoint 演示文稿</vt:lpstr>
      <vt:lpstr>11.12 回归测试</vt:lpstr>
      <vt:lpstr>11.13　面向对象的软件测试</vt:lpstr>
      <vt:lpstr>11.13　面向对象的软件测试</vt:lpstr>
      <vt:lpstr>11.13　面向对象的软件测试</vt:lpstr>
      <vt:lpstr>11.13　面向对象的软件测试</vt:lpstr>
      <vt:lpstr>11.13　面向对象的软件测试</vt:lpstr>
      <vt:lpstr>11.13　面向对象的软件测试</vt:lpstr>
      <vt:lpstr>11.13　面向对象的软件测试</vt:lpstr>
      <vt:lpstr>以HelloWorld为例，说明如何进行面向对象的单元测试</vt:lpstr>
      <vt:lpstr>编写测试用例</vt:lpstr>
      <vt:lpstr>11.14　软件调试</vt:lpstr>
      <vt:lpstr>11.14　软件调试</vt:lpstr>
      <vt:lpstr>11.14　软件调试</vt:lpstr>
      <vt:lpstr>PowerPoint 演示文稿</vt:lpstr>
      <vt:lpstr>小结</vt:lpstr>
      <vt:lpstr>小结</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lyx</dc:creator>
  <cp:keywords>http:/www.ypppt.com</cp:keywords>
  <cp:lastModifiedBy>Administrator</cp:lastModifiedBy>
  <cp:revision>291</cp:revision>
  <dcterms:created xsi:type="dcterms:W3CDTF">2011-12-26T17:46:32Z</dcterms:created>
  <dcterms:modified xsi:type="dcterms:W3CDTF">2020-04-26T13:40:35Z</dcterms:modified>
</cp:coreProperties>
</file>

<file path=docProps/thumbnail.jpeg>
</file>